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2" r:id="rId4"/>
    <p:sldId id="258" r:id="rId5"/>
    <p:sldId id="263" r:id="rId6"/>
    <p:sldId id="264" r:id="rId7"/>
    <p:sldId id="259" r:id="rId8"/>
    <p:sldId id="260" r:id="rId9"/>
    <p:sldId id="273" r:id="rId10"/>
    <p:sldId id="261" r:id="rId11"/>
    <p:sldId id="262" r:id="rId12"/>
    <p:sldId id="266" r:id="rId13"/>
    <p:sldId id="271" r:id="rId14"/>
    <p:sldId id="267" r:id="rId15"/>
    <p:sldId id="268" r:id="rId16"/>
    <p:sldId id="269" r:id="rId17"/>
    <p:sldId id="27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200" y="184"/>
      </p:cViewPr>
      <p:guideLst>
        <p:guide pos="3840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1EC49-0F5E-43CB-A2BC-79E2A68842B1}" type="doc">
      <dgm:prSet loTypeId="urn:microsoft.com/office/officeart/2009/3/layout/StepUpProcess" loCatId="process" qsTypeId="urn:microsoft.com/office/officeart/2005/8/quickstyle/simple5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1DF70FE6-2B4A-4E31-B312-1A12D8049681}">
      <dgm:prSet/>
      <dgm:spPr/>
      <dgm:t>
        <a:bodyPr/>
        <a:lstStyle/>
        <a:p>
          <a:r>
            <a:rPr lang="en-US" dirty="0"/>
            <a:t>Choose a game with more defined parameters</a:t>
          </a:r>
        </a:p>
      </dgm:t>
    </dgm:pt>
    <dgm:pt modelId="{16A86665-0EB1-4115-A14F-4331F8B94134}" type="parTrans" cxnId="{D4201B09-8539-4A67-BC87-87F6CA394BFE}">
      <dgm:prSet/>
      <dgm:spPr/>
      <dgm:t>
        <a:bodyPr/>
        <a:lstStyle/>
        <a:p>
          <a:endParaRPr lang="en-US"/>
        </a:p>
      </dgm:t>
    </dgm:pt>
    <dgm:pt modelId="{72EFA363-6A41-4E3B-9D10-9B1BE29E70FB}" type="sibTrans" cxnId="{D4201B09-8539-4A67-BC87-87F6CA394BFE}">
      <dgm:prSet/>
      <dgm:spPr/>
      <dgm:t>
        <a:bodyPr/>
        <a:lstStyle/>
        <a:p>
          <a:endParaRPr lang="en-US"/>
        </a:p>
      </dgm:t>
    </dgm:pt>
    <dgm:pt modelId="{AE33D0B8-4A2D-4A9D-8BD8-C975109D2FAE}">
      <dgm:prSet/>
      <dgm:spPr/>
      <dgm:t>
        <a:bodyPr/>
        <a:lstStyle/>
        <a:p>
          <a:r>
            <a:rPr lang="en-US"/>
            <a:t>Make it so the algorithm can be used on multiple games</a:t>
          </a:r>
        </a:p>
      </dgm:t>
    </dgm:pt>
    <dgm:pt modelId="{1EE4A50E-2C19-4985-8167-917025349187}" type="parTrans" cxnId="{2243664B-7F24-4ED7-AB69-D270DD4A5891}">
      <dgm:prSet/>
      <dgm:spPr/>
      <dgm:t>
        <a:bodyPr/>
        <a:lstStyle/>
        <a:p>
          <a:endParaRPr lang="en-US"/>
        </a:p>
      </dgm:t>
    </dgm:pt>
    <dgm:pt modelId="{5E872530-D2FE-4028-B12A-28B2CAAD4BC2}" type="sibTrans" cxnId="{2243664B-7F24-4ED7-AB69-D270DD4A5891}">
      <dgm:prSet/>
      <dgm:spPr/>
      <dgm:t>
        <a:bodyPr/>
        <a:lstStyle/>
        <a:p>
          <a:endParaRPr lang="en-US"/>
        </a:p>
      </dgm:t>
    </dgm:pt>
    <dgm:pt modelId="{1FF15D0F-1895-4F04-9736-E157BB1F2AF2}">
      <dgm:prSet/>
      <dgm:spPr/>
      <dgm:t>
        <a:bodyPr/>
        <a:lstStyle/>
        <a:p>
          <a:r>
            <a:rPr lang="en-US"/>
            <a:t>Shrink the image to allow for more saved instances</a:t>
          </a:r>
        </a:p>
      </dgm:t>
    </dgm:pt>
    <dgm:pt modelId="{2FA22F84-DC5A-43FC-AD99-3908A50E567B}" type="parTrans" cxnId="{74B6CF0A-8E63-4457-88FE-B66B8289F34B}">
      <dgm:prSet/>
      <dgm:spPr/>
      <dgm:t>
        <a:bodyPr/>
        <a:lstStyle/>
        <a:p>
          <a:endParaRPr lang="en-US"/>
        </a:p>
      </dgm:t>
    </dgm:pt>
    <dgm:pt modelId="{72B6539A-4CE8-4655-A721-7F38A35DEF43}" type="sibTrans" cxnId="{74B6CF0A-8E63-4457-88FE-B66B8289F34B}">
      <dgm:prSet/>
      <dgm:spPr/>
      <dgm:t>
        <a:bodyPr/>
        <a:lstStyle/>
        <a:p>
          <a:endParaRPr lang="en-US"/>
        </a:p>
      </dgm:t>
    </dgm:pt>
    <dgm:pt modelId="{15DE98EF-F0D8-4AD3-9A78-A3C94F62F147}">
      <dgm:prSet/>
      <dgm:spPr/>
      <dgm:t>
        <a:bodyPr/>
        <a:lstStyle/>
        <a:p>
          <a:r>
            <a:rPr lang="en-US"/>
            <a:t>Run the program for a longer period of time</a:t>
          </a:r>
        </a:p>
      </dgm:t>
    </dgm:pt>
    <dgm:pt modelId="{0C77FDD4-475E-41B4-A1B1-96933507BF8B}" type="parTrans" cxnId="{7254BCC0-061F-4F08-AEA2-833E9FCEED1E}">
      <dgm:prSet/>
      <dgm:spPr/>
      <dgm:t>
        <a:bodyPr/>
        <a:lstStyle/>
        <a:p>
          <a:endParaRPr lang="en-US"/>
        </a:p>
      </dgm:t>
    </dgm:pt>
    <dgm:pt modelId="{5AAEDAD0-5CBB-44C1-A1FA-6ECF153BC534}" type="sibTrans" cxnId="{7254BCC0-061F-4F08-AEA2-833E9FCEED1E}">
      <dgm:prSet/>
      <dgm:spPr/>
      <dgm:t>
        <a:bodyPr/>
        <a:lstStyle/>
        <a:p>
          <a:endParaRPr lang="en-US"/>
        </a:p>
      </dgm:t>
    </dgm:pt>
    <dgm:pt modelId="{E2068D78-5854-4315-B715-52349D9F6B32}" type="pres">
      <dgm:prSet presAssocID="{73B1EC49-0F5E-43CB-A2BC-79E2A68842B1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C24197F-F6F3-4AD1-B49E-7A8746D91731}" type="pres">
      <dgm:prSet presAssocID="{1DF70FE6-2B4A-4E31-B312-1A12D8049681}" presName="composite" presStyleCnt="0"/>
      <dgm:spPr/>
    </dgm:pt>
    <dgm:pt modelId="{F719D1FB-848F-4FB1-9E83-3FEA20792F15}" type="pres">
      <dgm:prSet presAssocID="{1DF70FE6-2B4A-4E31-B312-1A12D8049681}" presName="LShape" presStyleLbl="alignNode1" presStyleIdx="0" presStyleCnt="7"/>
      <dgm:spPr/>
    </dgm:pt>
    <dgm:pt modelId="{0C624672-CE8C-43D7-B352-928F49E96AD8}" type="pres">
      <dgm:prSet presAssocID="{1DF70FE6-2B4A-4E31-B312-1A12D8049681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40D9D0-E311-4446-8CE0-5C6A66704DDF}" type="pres">
      <dgm:prSet presAssocID="{1DF70FE6-2B4A-4E31-B312-1A12D8049681}" presName="Triangle" presStyleLbl="alignNode1" presStyleIdx="1" presStyleCnt="7"/>
      <dgm:spPr/>
    </dgm:pt>
    <dgm:pt modelId="{B33A004B-6317-4CC9-B354-54719CC06F7B}" type="pres">
      <dgm:prSet presAssocID="{72EFA363-6A41-4E3B-9D10-9B1BE29E70FB}" presName="sibTrans" presStyleCnt="0"/>
      <dgm:spPr/>
    </dgm:pt>
    <dgm:pt modelId="{4154FE93-BE8B-4F0A-9706-7E039B10C5CD}" type="pres">
      <dgm:prSet presAssocID="{72EFA363-6A41-4E3B-9D10-9B1BE29E70FB}" presName="space" presStyleCnt="0"/>
      <dgm:spPr/>
    </dgm:pt>
    <dgm:pt modelId="{185F9B99-4307-47BB-B0F4-33DE94B6F1B4}" type="pres">
      <dgm:prSet presAssocID="{AE33D0B8-4A2D-4A9D-8BD8-C975109D2FAE}" presName="composite" presStyleCnt="0"/>
      <dgm:spPr/>
    </dgm:pt>
    <dgm:pt modelId="{003AB621-38EF-47BD-99BB-3ABEADCCDEF6}" type="pres">
      <dgm:prSet presAssocID="{AE33D0B8-4A2D-4A9D-8BD8-C975109D2FAE}" presName="LShape" presStyleLbl="alignNode1" presStyleIdx="2" presStyleCnt="7"/>
      <dgm:spPr/>
    </dgm:pt>
    <dgm:pt modelId="{BC178385-ED1B-4762-B40F-93F76AA97B64}" type="pres">
      <dgm:prSet presAssocID="{AE33D0B8-4A2D-4A9D-8BD8-C975109D2FAE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F0560-BBD3-4D14-9E72-2A5DEC6503C1}" type="pres">
      <dgm:prSet presAssocID="{AE33D0B8-4A2D-4A9D-8BD8-C975109D2FAE}" presName="Triangle" presStyleLbl="alignNode1" presStyleIdx="3" presStyleCnt="7"/>
      <dgm:spPr/>
    </dgm:pt>
    <dgm:pt modelId="{CBCD8795-EC19-4691-A272-F3F663290A0A}" type="pres">
      <dgm:prSet presAssocID="{5E872530-D2FE-4028-B12A-28B2CAAD4BC2}" presName="sibTrans" presStyleCnt="0"/>
      <dgm:spPr/>
    </dgm:pt>
    <dgm:pt modelId="{81DD3F71-D86B-4A70-9B22-10938DBCB168}" type="pres">
      <dgm:prSet presAssocID="{5E872530-D2FE-4028-B12A-28B2CAAD4BC2}" presName="space" presStyleCnt="0"/>
      <dgm:spPr/>
    </dgm:pt>
    <dgm:pt modelId="{C3EB100F-5A83-4574-A1EA-C2D63DD3A7E4}" type="pres">
      <dgm:prSet presAssocID="{1FF15D0F-1895-4F04-9736-E157BB1F2AF2}" presName="composite" presStyleCnt="0"/>
      <dgm:spPr/>
    </dgm:pt>
    <dgm:pt modelId="{82D6B62F-C159-4117-9359-742463FAEB50}" type="pres">
      <dgm:prSet presAssocID="{1FF15D0F-1895-4F04-9736-E157BB1F2AF2}" presName="LShape" presStyleLbl="alignNode1" presStyleIdx="4" presStyleCnt="7"/>
      <dgm:spPr/>
    </dgm:pt>
    <dgm:pt modelId="{8A0AFC4E-EF77-4893-A0BF-00B559BD2FD1}" type="pres">
      <dgm:prSet presAssocID="{1FF15D0F-1895-4F04-9736-E157BB1F2AF2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F527F4-99D4-4BEE-859C-2288FB2E6879}" type="pres">
      <dgm:prSet presAssocID="{1FF15D0F-1895-4F04-9736-E157BB1F2AF2}" presName="Triangle" presStyleLbl="alignNode1" presStyleIdx="5" presStyleCnt="7"/>
      <dgm:spPr/>
    </dgm:pt>
    <dgm:pt modelId="{C2A9B0BE-BF76-4701-BC39-DAC2D779FA04}" type="pres">
      <dgm:prSet presAssocID="{72B6539A-4CE8-4655-A721-7F38A35DEF43}" presName="sibTrans" presStyleCnt="0"/>
      <dgm:spPr/>
    </dgm:pt>
    <dgm:pt modelId="{2226A19F-DDD6-49DC-A07E-53C46F1437CF}" type="pres">
      <dgm:prSet presAssocID="{72B6539A-4CE8-4655-A721-7F38A35DEF43}" presName="space" presStyleCnt="0"/>
      <dgm:spPr/>
    </dgm:pt>
    <dgm:pt modelId="{57546D3E-644B-45C9-B695-20FE5086BC7C}" type="pres">
      <dgm:prSet presAssocID="{15DE98EF-F0D8-4AD3-9A78-A3C94F62F147}" presName="composite" presStyleCnt="0"/>
      <dgm:spPr/>
    </dgm:pt>
    <dgm:pt modelId="{0F6B943B-E242-44C4-AA91-8BE9D4DAFFA4}" type="pres">
      <dgm:prSet presAssocID="{15DE98EF-F0D8-4AD3-9A78-A3C94F62F147}" presName="LShape" presStyleLbl="alignNode1" presStyleIdx="6" presStyleCnt="7"/>
      <dgm:spPr/>
    </dgm:pt>
    <dgm:pt modelId="{F04F4866-7374-4064-B3DD-C8146D500D53}" type="pres">
      <dgm:prSet presAssocID="{15DE98EF-F0D8-4AD3-9A78-A3C94F62F147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28CA51-9B0C-4F42-983A-A1985B4B17EB}" type="presOf" srcId="{1FF15D0F-1895-4F04-9736-E157BB1F2AF2}" destId="{8A0AFC4E-EF77-4893-A0BF-00B559BD2FD1}" srcOrd="0" destOrd="0" presId="urn:microsoft.com/office/officeart/2009/3/layout/StepUpProcess"/>
    <dgm:cxn modelId="{7254BCC0-061F-4F08-AEA2-833E9FCEED1E}" srcId="{73B1EC49-0F5E-43CB-A2BC-79E2A68842B1}" destId="{15DE98EF-F0D8-4AD3-9A78-A3C94F62F147}" srcOrd="3" destOrd="0" parTransId="{0C77FDD4-475E-41B4-A1B1-96933507BF8B}" sibTransId="{5AAEDAD0-5CBB-44C1-A1FA-6ECF153BC534}"/>
    <dgm:cxn modelId="{AC3707F1-D7DF-4EB9-A914-3321250959D1}" type="presOf" srcId="{1DF70FE6-2B4A-4E31-B312-1A12D8049681}" destId="{0C624672-CE8C-43D7-B352-928F49E96AD8}" srcOrd="0" destOrd="0" presId="urn:microsoft.com/office/officeart/2009/3/layout/StepUpProcess"/>
    <dgm:cxn modelId="{EB8F52CB-DB94-4540-B001-A006F8AFE4F4}" type="presOf" srcId="{73B1EC49-0F5E-43CB-A2BC-79E2A68842B1}" destId="{E2068D78-5854-4315-B715-52349D9F6B32}" srcOrd="0" destOrd="0" presId="urn:microsoft.com/office/officeart/2009/3/layout/StepUpProcess"/>
    <dgm:cxn modelId="{D4201B09-8539-4A67-BC87-87F6CA394BFE}" srcId="{73B1EC49-0F5E-43CB-A2BC-79E2A68842B1}" destId="{1DF70FE6-2B4A-4E31-B312-1A12D8049681}" srcOrd="0" destOrd="0" parTransId="{16A86665-0EB1-4115-A14F-4331F8B94134}" sibTransId="{72EFA363-6A41-4E3B-9D10-9B1BE29E70FB}"/>
    <dgm:cxn modelId="{B9206C39-547B-4505-92E8-0E6420B37D03}" type="presOf" srcId="{15DE98EF-F0D8-4AD3-9A78-A3C94F62F147}" destId="{F04F4866-7374-4064-B3DD-C8146D500D53}" srcOrd="0" destOrd="0" presId="urn:microsoft.com/office/officeart/2009/3/layout/StepUpProcess"/>
    <dgm:cxn modelId="{814FF782-A2EE-45B7-9FC4-97A777E0DF5A}" type="presOf" srcId="{AE33D0B8-4A2D-4A9D-8BD8-C975109D2FAE}" destId="{BC178385-ED1B-4762-B40F-93F76AA97B64}" srcOrd="0" destOrd="0" presId="urn:microsoft.com/office/officeart/2009/3/layout/StepUpProcess"/>
    <dgm:cxn modelId="{2243664B-7F24-4ED7-AB69-D270DD4A5891}" srcId="{73B1EC49-0F5E-43CB-A2BC-79E2A68842B1}" destId="{AE33D0B8-4A2D-4A9D-8BD8-C975109D2FAE}" srcOrd="1" destOrd="0" parTransId="{1EE4A50E-2C19-4985-8167-917025349187}" sibTransId="{5E872530-D2FE-4028-B12A-28B2CAAD4BC2}"/>
    <dgm:cxn modelId="{74B6CF0A-8E63-4457-88FE-B66B8289F34B}" srcId="{73B1EC49-0F5E-43CB-A2BC-79E2A68842B1}" destId="{1FF15D0F-1895-4F04-9736-E157BB1F2AF2}" srcOrd="2" destOrd="0" parTransId="{2FA22F84-DC5A-43FC-AD99-3908A50E567B}" sibTransId="{72B6539A-4CE8-4655-A721-7F38A35DEF43}"/>
    <dgm:cxn modelId="{BEBCA814-F6A7-4CE4-BA71-6CE7FA74695E}" type="presParOf" srcId="{E2068D78-5854-4315-B715-52349D9F6B32}" destId="{9C24197F-F6F3-4AD1-B49E-7A8746D91731}" srcOrd="0" destOrd="0" presId="urn:microsoft.com/office/officeart/2009/3/layout/StepUpProcess"/>
    <dgm:cxn modelId="{47EA0C25-3B34-4996-A9C5-A436557A8A67}" type="presParOf" srcId="{9C24197F-F6F3-4AD1-B49E-7A8746D91731}" destId="{F719D1FB-848F-4FB1-9E83-3FEA20792F15}" srcOrd="0" destOrd="0" presId="urn:microsoft.com/office/officeart/2009/3/layout/StepUpProcess"/>
    <dgm:cxn modelId="{B121EB9B-526B-49F2-A3A0-262295F117FA}" type="presParOf" srcId="{9C24197F-F6F3-4AD1-B49E-7A8746D91731}" destId="{0C624672-CE8C-43D7-B352-928F49E96AD8}" srcOrd="1" destOrd="0" presId="urn:microsoft.com/office/officeart/2009/3/layout/StepUpProcess"/>
    <dgm:cxn modelId="{B38C3CA8-FD8D-4635-956F-CD1520565556}" type="presParOf" srcId="{9C24197F-F6F3-4AD1-B49E-7A8746D91731}" destId="{1E40D9D0-E311-4446-8CE0-5C6A66704DDF}" srcOrd="2" destOrd="0" presId="urn:microsoft.com/office/officeart/2009/3/layout/StepUpProcess"/>
    <dgm:cxn modelId="{106DEF3B-6467-4BC1-A7E2-4375E2AB662F}" type="presParOf" srcId="{E2068D78-5854-4315-B715-52349D9F6B32}" destId="{B33A004B-6317-4CC9-B354-54719CC06F7B}" srcOrd="1" destOrd="0" presId="urn:microsoft.com/office/officeart/2009/3/layout/StepUpProcess"/>
    <dgm:cxn modelId="{1068F704-4D1B-41AE-A63D-DE58B50EF1ED}" type="presParOf" srcId="{B33A004B-6317-4CC9-B354-54719CC06F7B}" destId="{4154FE93-BE8B-4F0A-9706-7E039B10C5CD}" srcOrd="0" destOrd="0" presId="urn:microsoft.com/office/officeart/2009/3/layout/StepUpProcess"/>
    <dgm:cxn modelId="{7B87C821-D951-4E73-9BD7-3A650F73AB6C}" type="presParOf" srcId="{E2068D78-5854-4315-B715-52349D9F6B32}" destId="{185F9B99-4307-47BB-B0F4-33DE94B6F1B4}" srcOrd="2" destOrd="0" presId="urn:microsoft.com/office/officeart/2009/3/layout/StepUpProcess"/>
    <dgm:cxn modelId="{D26182A1-1E56-49A8-9967-B4CD63781FB5}" type="presParOf" srcId="{185F9B99-4307-47BB-B0F4-33DE94B6F1B4}" destId="{003AB621-38EF-47BD-99BB-3ABEADCCDEF6}" srcOrd="0" destOrd="0" presId="urn:microsoft.com/office/officeart/2009/3/layout/StepUpProcess"/>
    <dgm:cxn modelId="{E7B87F41-24B1-40D9-BD91-3E5A989F7ADD}" type="presParOf" srcId="{185F9B99-4307-47BB-B0F4-33DE94B6F1B4}" destId="{BC178385-ED1B-4762-B40F-93F76AA97B64}" srcOrd="1" destOrd="0" presId="urn:microsoft.com/office/officeart/2009/3/layout/StepUpProcess"/>
    <dgm:cxn modelId="{1FB1A26F-B63A-49FD-BC4F-A64B918540F8}" type="presParOf" srcId="{185F9B99-4307-47BB-B0F4-33DE94B6F1B4}" destId="{17FF0560-BBD3-4D14-9E72-2A5DEC6503C1}" srcOrd="2" destOrd="0" presId="urn:microsoft.com/office/officeart/2009/3/layout/StepUpProcess"/>
    <dgm:cxn modelId="{103FD467-11BD-4C32-95E9-D0904C35F596}" type="presParOf" srcId="{E2068D78-5854-4315-B715-52349D9F6B32}" destId="{CBCD8795-EC19-4691-A272-F3F663290A0A}" srcOrd="3" destOrd="0" presId="urn:microsoft.com/office/officeart/2009/3/layout/StepUpProcess"/>
    <dgm:cxn modelId="{55666240-FF9D-46F7-AE52-1F8FCD32F361}" type="presParOf" srcId="{CBCD8795-EC19-4691-A272-F3F663290A0A}" destId="{81DD3F71-D86B-4A70-9B22-10938DBCB168}" srcOrd="0" destOrd="0" presId="urn:microsoft.com/office/officeart/2009/3/layout/StepUpProcess"/>
    <dgm:cxn modelId="{5A5519FD-E319-42F6-AB9E-E23C29242E53}" type="presParOf" srcId="{E2068D78-5854-4315-B715-52349D9F6B32}" destId="{C3EB100F-5A83-4574-A1EA-C2D63DD3A7E4}" srcOrd="4" destOrd="0" presId="urn:microsoft.com/office/officeart/2009/3/layout/StepUpProcess"/>
    <dgm:cxn modelId="{AD91B107-6BD3-4BD7-9807-26791B771160}" type="presParOf" srcId="{C3EB100F-5A83-4574-A1EA-C2D63DD3A7E4}" destId="{82D6B62F-C159-4117-9359-742463FAEB50}" srcOrd="0" destOrd="0" presId="urn:microsoft.com/office/officeart/2009/3/layout/StepUpProcess"/>
    <dgm:cxn modelId="{13ABFC05-336C-40BE-B2DA-D001025D6F3E}" type="presParOf" srcId="{C3EB100F-5A83-4574-A1EA-C2D63DD3A7E4}" destId="{8A0AFC4E-EF77-4893-A0BF-00B559BD2FD1}" srcOrd="1" destOrd="0" presId="urn:microsoft.com/office/officeart/2009/3/layout/StepUpProcess"/>
    <dgm:cxn modelId="{B9E490B1-DDBF-49AD-9B93-ED0B2A9C6C4E}" type="presParOf" srcId="{C3EB100F-5A83-4574-A1EA-C2D63DD3A7E4}" destId="{21F527F4-99D4-4BEE-859C-2288FB2E6879}" srcOrd="2" destOrd="0" presId="urn:microsoft.com/office/officeart/2009/3/layout/StepUpProcess"/>
    <dgm:cxn modelId="{6A601E10-B3AA-432D-9819-929A774F5F1B}" type="presParOf" srcId="{E2068D78-5854-4315-B715-52349D9F6B32}" destId="{C2A9B0BE-BF76-4701-BC39-DAC2D779FA04}" srcOrd="5" destOrd="0" presId="urn:microsoft.com/office/officeart/2009/3/layout/StepUpProcess"/>
    <dgm:cxn modelId="{2A2BB2DC-E378-43F4-B5EF-5148B77B24BC}" type="presParOf" srcId="{C2A9B0BE-BF76-4701-BC39-DAC2D779FA04}" destId="{2226A19F-DDD6-49DC-A07E-53C46F1437CF}" srcOrd="0" destOrd="0" presId="urn:microsoft.com/office/officeart/2009/3/layout/StepUpProcess"/>
    <dgm:cxn modelId="{64AFA2D7-7D90-43B3-8750-851E56511242}" type="presParOf" srcId="{E2068D78-5854-4315-B715-52349D9F6B32}" destId="{57546D3E-644B-45C9-B695-20FE5086BC7C}" srcOrd="6" destOrd="0" presId="urn:microsoft.com/office/officeart/2009/3/layout/StepUpProcess"/>
    <dgm:cxn modelId="{127217E7-6109-4C62-9C03-E7F5326C392D}" type="presParOf" srcId="{57546D3E-644B-45C9-B695-20FE5086BC7C}" destId="{0F6B943B-E242-44C4-AA91-8BE9D4DAFFA4}" srcOrd="0" destOrd="0" presId="urn:microsoft.com/office/officeart/2009/3/layout/StepUpProcess"/>
    <dgm:cxn modelId="{3891E4CE-DCD9-4DBD-A5E0-BA6B0CDC38A9}" type="presParOf" srcId="{57546D3E-644B-45C9-B695-20FE5086BC7C}" destId="{F04F4866-7374-4064-B3DD-C8146D500D5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060BA-2115-455D-B61D-8C9E0B31A827}" type="doc">
      <dgm:prSet loTypeId="urn:microsoft.com/office/officeart/2005/8/layout/chevron1" loCatId="Inbox" qsTypeId="urn:microsoft.com/office/officeart/2005/8/quickstyle/simple4" qsCatId="simple" csTypeId="urn:microsoft.com/office/officeart/2005/8/colors/accent5_3" csCatId="accent5"/>
      <dgm:spPr/>
      <dgm:t>
        <a:bodyPr/>
        <a:lstStyle/>
        <a:p>
          <a:endParaRPr lang="en-US"/>
        </a:p>
      </dgm:t>
    </dgm:pt>
    <dgm:pt modelId="{557F7F45-7C96-48EF-B4BF-64E7431562A6}">
      <dgm:prSet/>
      <dgm:spPr/>
      <dgm:t>
        <a:bodyPr/>
        <a:lstStyle/>
        <a:p>
          <a:r>
            <a:rPr lang="en-US" dirty="0"/>
            <a:t>Bigger memory matrix</a:t>
          </a:r>
        </a:p>
      </dgm:t>
    </dgm:pt>
    <dgm:pt modelId="{E1F8EB33-0DFA-48DF-BB85-EA0321C77AB0}" type="parTrans" cxnId="{7729DC2E-B8CB-4BBE-AECB-57D1C14068A5}">
      <dgm:prSet/>
      <dgm:spPr/>
      <dgm:t>
        <a:bodyPr/>
        <a:lstStyle/>
        <a:p>
          <a:endParaRPr lang="en-US"/>
        </a:p>
      </dgm:t>
    </dgm:pt>
    <dgm:pt modelId="{79230C86-98CB-4CC8-8582-74AFA227A930}" type="sibTrans" cxnId="{7729DC2E-B8CB-4BBE-AECB-57D1C14068A5}">
      <dgm:prSet/>
      <dgm:spPr/>
      <dgm:t>
        <a:bodyPr/>
        <a:lstStyle/>
        <a:p>
          <a:endParaRPr lang="en-US"/>
        </a:p>
      </dgm:t>
    </dgm:pt>
    <dgm:pt modelId="{84237DE3-5735-49B8-BBEC-01294617F62A}">
      <dgm:prSet/>
      <dgm:spPr/>
      <dgm:t>
        <a:bodyPr/>
        <a:lstStyle/>
        <a:p>
          <a:r>
            <a:rPr lang="en-US"/>
            <a:t>Prioritization of specific frames over others</a:t>
          </a:r>
        </a:p>
      </dgm:t>
    </dgm:pt>
    <dgm:pt modelId="{A4334862-60D6-41FB-B76D-FC397D4AC0E8}" type="parTrans" cxnId="{193A6B0C-761D-40DD-A975-44E8BA193F44}">
      <dgm:prSet/>
      <dgm:spPr/>
      <dgm:t>
        <a:bodyPr/>
        <a:lstStyle/>
        <a:p>
          <a:endParaRPr lang="en-US"/>
        </a:p>
      </dgm:t>
    </dgm:pt>
    <dgm:pt modelId="{2FB8613E-1FEB-47BA-9B1A-A0F2C3A09F6F}" type="sibTrans" cxnId="{193A6B0C-761D-40DD-A975-44E8BA193F44}">
      <dgm:prSet/>
      <dgm:spPr/>
      <dgm:t>
        <a:bodyPr/>
        <a:lstStyle/>
        <a:p>
          <a:endParaRPr lang="en-US"/>
        </a:p>
      </dgm:t>
    </dgm:pt>
    <dgm:pt modelId="{F34AF1B3-3644-42D6-94C6-EE80D21B68DB}">
      <dgm:prSet/>
      <dgm:spPr/>
      <dgm:t>
        <a:bodyPr/>
        <a:lstStyle/>
        <a:p>
          <a:r>
            <a:rPr lang="en-US"/>
            <a:t>Attempt at general intelligence</a:t>
          </a:r>
        </a:p>
      </dgm:t>
    </dgm:pt>
    <dgm:pt modelId="{AB60DFBE-0BA3-48CD-AB91-C35A1B929960}" type="parTrans" cxnId="{BB5B45C8-3C5F-4611-93B3-E6EFAAD6CC9D}">
      <dgm:prSet/>
      <dgm:spPr/>
      <dgm:t>
        <a:bodyPr/>
        <a:lstStyle/>
        <a:p>
          <a:endParaRPr lang="en-US"/>
        </a:p>
      </dgm:t>
    </dgm:pt>
    <dgm:pt modelId="{8AC9ECFD-AF65-4529-AA45-BA19E1F3426B}" type="sibTrans" cxnId="{BB5B45C8-3C5F-4611-93B3-E6EFAAD6CC9D}">
      <dgm:prSet/>
      <dgm:spPr/>
      <dgm:t>
        <a:bodyPr/>
        <a:lstStyle/>
        <a:p>
          <a:endParaRPr lang="en-US"/>
        </a:p>
      </dgm:t>
    </dgm:pt>
    <dgm:pt modelId="{9D1EFB7E-76BC-4D8D-A5DE-528EC894A160}" type="pres">
      <dgm:prSet presAssocID="{5A3060BA-2115-455D-B61D-8C9E0B31A82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91EFC17-9DB4-44D1-BC1A-4A783923CC4D}" type="pres">
      <dgm:prSet presAssocID="{557F7F45-7C96-48EF-B4BF-64E7431562A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3743E3-2ACD-4D90-90C2-1A01FE908472}" type="pres">
      <dgm:prSet presAssocID="{79230C86-98CB-4CC8-8582-74AFA227A930}" presName="parTxOnlySpace" presStyleCnt="0"/>
      <dgm:spPr/>
    </dgm:pt>
    <dgm:pt modelId="{506972B8-52D0-455D-92E9-E89EFF9A23F6}" type="pres">
      <dgm:prSet presAssocID="{84237DE3-5735-49B8-BBEC-01294617F62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2F0CCD-F575-4817-949D-F32D9C82B5FF}" type="pres">
      <dgm:prSet presAssocID="{2FB8613E-1FEB-47BA-9B1A-A0F2C3A09F6F}" presName="parTxOnlySpace" presStyleCnt="0"/>
      <dgm:spPr/>
    </dgm:pt>
    <dgm:pt modelId="{3104B4BD-1D65-455A-8B79-FFC54E48410B}" type="pres">
      <dgm:prSet presAssocID="{F34AF1B3-3644-42D6-94C6-EE80D21B68D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DC2E-B8CB-4BBE-AECB-57D1C14068A5}" srcId="{5A3060BA-2115-455D-B61D-8C9E0B31A827}" destId="{557F7F45-7C96-48EF-B4BF-64E7431562A6}" srcOrd="0" destOrd="0" parTransId="{E1F8EB33-0DFA-48DF-BB85-EA0321C77AB0}" sibTransId="{79230C86-98CB-4CC8-8582-74AFA227A930}"/>
    <dgm:cxn modelId="{193A6B0C-761D-40DD-A975-44E8BA193F44}" srcId="{5A3060BA-2115-455D-B61D-8C9E0B31A827}" destId="{84237DE3-5735-49B8-BBEC-01294617F62A}" srcOrd="1" destOrd="0" parTransId="{A4334862-60D6-41FB-B76D-FC397D4AC0E8}" sibTransId="{2FB8613E-1FEB-47BA-9B1A-A0F2C3A09F6F}"/>
    <dgm:cxn modelId="{07C59AEE-0DE3-4D67-B984-7FFC0983D443}" type="presOf" srcId="{5A3060BA-2115-455D-B61D-8C9E0B31A827}" destId="{9D1EFB7E-76BC-4D8D-A5DE-528EC894A160}" srcOrd="0" destOrd="0" presId="urn:microsoft.com/office/officeart/2005/8/layout/chevron1"/>
    <dgm:cxn modelId="{BB5B45C8-3C5F-4611-93B3-E6EFAAD6CC9D}" srcId="{5A3060BA-2115-455D-B61D-8C9E0B31A827}" destId="{F34AF1B3-3644-42D6-94C6-EE80D21B68DB}" srcOrd="2" destOrd="0" parTransId="{AB60DFBE-0BA3-48CD-AB91-C35A1B929960}" sibTransId="{8AC9ECFD-AF65-4529-AA45-BA19E1F3426B}"/>
    <dgm:cxn modelId="{323231B7-97AC-45CC-9EF7-BB84BCDBE13D}" type="presOf" srcId="{557F7F45-7C96-48EF-B4BF-64E7431562A6}" destId="{291EFC17-9DB4-44D1-BC1A-4A783923CC4D}" srcOrd="0" destOrd="0" presId="urn:microsoft.com/office/officeart/2005/8/layout/chevron1"/>
    <dgm:cxn modelId="{93413666-5F19-4C84-A2AA-9FCFF039FCE8}" type="presOf" srcId="{F34AF1B3-3644-42D6-94C6-EE80D21B68DB}" destId="{3104B4BD-1D65-455A-8B79-FFC54E48410B}" srcOrd="0" destOrd="0" presId="urn:microsoft.com/office/officeart/2005/8/layout/chevron1"/>
    <dgm:cxn modelId="{9ADD6A49-BC21-47EB-8D3E-BF9B24C7774C}" type="presOf" srcId="{84237DE3-5735-49B8-BBEC-01294617F62A}" destId="{506972B8-52D0-455D-92E9-E89EFF9A23F6}" srcOrd="0" destOrd="0" presId="urn:microsoft.com/office/officeart/2005/8/layout/chevron1"/>
    <dgm:cxn modelId="{7C015ABF-4962-4224-9078-6D60E1957C29}" type="presParOf" srcId="{9D1EFB7E-76BC-4D8D-A5DE-528EC894A160}" destId="{291EFC17-9DB4-44D1-BC1A-4A783923CC4D}" srcOrd="0" destOrd="0" presId="urn:microsoft.com/office/officeart/2005/8/layout/chevron1"/>
    <dgm:cxn modelId="{2FC02923-6B54-43E7-AE4D-DA81F5733F2E}" type="presParOf" srcId="{9D1EFB7E-76BC-4D8D-A5DE-528EC894A160}" destId="{7F3743E3-2ACD-4D90-90C2-1A01FE908472}" srcOrd="1" destOrd="0" presId="urn:microsoft.com/office/officeart/2005/8/layout/chevron1"/>
    <dgm:cxn modelId="{FA21B866-9522-4195-95CD-C42688389D21}" type="presParOf" srcId="{9D1EFB7E-76BC-4D8D-A5DE-528EC894A160}" destId="{506972B8-52D0-455D-92E9-E89EFF9A23F6}" srcOrd="2" destOrd="0" presId="urn:microsoft.com/office/officeart/2005/8/layout/chevron1"/>
    <dgm:cxn modelId="{766A9EF6-BCA1-4692-8E13-36B234F6FF98}" type="presParOf" srcId="{9D1EFB7E-76BC-4D8D-A5DE-528EC894A160}" destId="{172F0CCD-F575-4817-949D-F32D9C82B5FF}" srcOrd="3" destOrd="0" presId="urn:microsoft.com/office/officeart/2005/8/layout/chevron1"/>
    <dgm:cxn modelId="{FA58B5C7-198C-4D96-8439-A23ACE86A4D9}" type="presParOf" srcId="{9D1EFB7E-76BC-4D8D-A5DE-528EC894A160}" destId="{3104B4BD-1D65-455A-8B79-FFC54E48410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19D1FB-848F-4FB1-9E83-3FEA20792F15}">
      <dsp:nvSpPr>
        <dsp:cNvPr id="0" name=""/>
        <dsp:cNvSpPr/>
      </dsp:nvSpPr>
      <dsp:spPr>
        <a:xfrm rot="5400000">
          <a:off x="1192446" y="1228622"/>
          <a:ext cx="1188032" cy="197685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shade val="5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624672-CE8C-43D7-B352-928F49E96AD8}">
      <dsp:nvSpPr>
        <dsp:cNvPr id="0" name=""/>
        <dsp:cNvSpPr/>
      </dsp:nvSpPr>
      <dsp:spPr>
        <a:xfrm>
          <a:off x="994134" y="1819277"/>
          <a:ext cx="1784720" cy="1564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Choose a game with more defined parameters</a:t>
          </a:r>
        </a:p>
      </dsp:txBody>
      <dsp:txXfrm>
        <a:off x="994134" y="1819277"/>
        <a:ext cx="1784720" cy="1564411"/>
      </dsp:txXfrm>
    </dsp:sp>
    <dsp:sp modelId="{1E40D9D0-E311-4446-8CE0-5C6A66704DDF}">
      <dsp:nvSpPr>
        <dsp:cNvPr id="0" name=""/>
        <dsp:cNvSpPr/>
      </dsp:nvSpPr>
      <dsp:spPr>
        <a:xfrm>
          <a:off x="2442114" y="1083084"/>
          <a:ext cx="336739" cy="33673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shade val="50000"/>
                <a:hueOff val="91514"/>
                <a:satOff val="5854"/>
                <a:lumOff val="11034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91514"/>
                <a:satOff val="5854"/>
                <a:lumOff val="11034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91514"/>
              <a:satOff val="5854"/>
              <a:lumOff val="1103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3AB621-38EF-47BD-99BB-3ABEADCCDEF6}">
      <dsp:nvSpPr>
        <dsp:cNvPr id="0" name=""/>
        <dsp:cNvSpPr/>
      </dsp:nvSpPr>
      <dsp:spPr>
        <a:xfrm rot="5400000">
          <a:off x="3377292" y="687980"/>
          <a:ext cx="1188032" cy="197685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shade val="50000"/>
                <a:hueOff val="183027"/>
                <a:satOff val="11709"/>
                <a:lumOff val="22067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183027"/>
                <a:satOff val="11709"/>
                <a:lumOff val="22067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183027"/>
              <a:satOff val="11709"/>
              <a:lumOff val="22067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C178385-ED1B-4762-B40F-93F76AA97B64}">
      <dsp:nvSpPr>
        <dsp:cNvPr id="0" name=""/>
        <dsp:cNvSpPr/>
      </dsp:nvSpPr>
      <dsp:spPr>
        <a:xfrm>
          <a:off x="3178980" y="1278635"/>
          <a:ext cx="1784720" cy="1564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Make it so the algorithm can be used on multiple games</a:t>
          </a:r>
        </a:p>
      </dsp:txBody>
      <dsp:txXfrm>
        <a:off x="3178980" y="1278635"/>
        <a:ext cx="1784720" cy="1564411"/>
      </dsp:txXfrm>
    </dsp:sp>
    <dsp:sp modelId="{17FF0560-BBD3-4D14-9E72-2A5DEC6503C1}">
      <dsp:nvSpPr>
        <dsp:cNvPr id="0" name=""/>
        <dsp:cNvSpPr/>
      </dsp:nvSpPr>
      <dsp:spPr>
        <a:xfrm>
          <a:off x="4626960" y="542441"/>
          <a:ext cx="336739" cy="33673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shade val="50000"/>
                <a:hueOff val="274541"/>
                <a:satOff val="17563"/>
                <a:lumOff val="33101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274541"/>
                <a:satOff val="17563"/>
                <a:lumOff val="33101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274541"/>
              <a:satOff val="17563"/>
              <a:lumOff val="33101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2D6B62F-C159-4117-9359-742463FAEB50}">
      <dsp:nvSpPr>
        <dsp:cNvPr id="0" name=""/>
        <dsp:cNvSpPr/>
      </dsp:nvSpPr>
      <dsp:spPr>
        <a:xfrm rot="5400000">
          <a:off x="5562138" y="147338"/>
          <a:ext cx="1188032" cy="197685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shade val="50000"/>
                <a:hueOff val="274541"/>
                <a:satOff val="17563"/>
                <a:lumOff val="33101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274541"/>
                <a:satOff val="17563"/>
                <a:lumOff val="33101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274541"/>
              <a:satOff val="17563"/>
              <a:lumOff val="33101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A0AFC4E-EF77-4893-A0BF-00B559BD2FD1}">
      <dsp:nvSpPr>
        <dsp:cNvPr id="0" name=""/>
        <dsp:cNvSpPr/>
      </dsp:nvSpPr>
      <dsp:spPr>
        <a:xfrm>
          <a:off x="5363826" y="737993"/>
          <a:ext cx="1784720" cy="1564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Shrink the image to allow for more saved instances</a:t>
          </a:r>
        </a:p>
      </dsp:txBody>
      <dsp:txXfrm>
        <a:off x="5363826" y="737993"/>
        <a:ext cx="1784720" cy="1564411"/>
      </dsp:txXfrm>
    </dsp:sp>
    <dsp:sp modelId="{21F527F4-99D4-4BEE-859C-2288FB2E6879}">
      <dsp:nvSpPr>
        <dsp:cNvPr id="0" name=""/>
        <dsp:cNvSpPr/>
      </dsp:nvSpPr>
      <dsp:spPr>
        <a:xfrm>
          <a:off x="6811806" y="1799"/>
          <a:ext cx="336739" cy="336739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5">
                <a:shade val="50000"/>
                <a:hueOff val="183027"/>
                <a:satOff val="11709"/>
                <a:lumOff val="22067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183027"/>
                <a:satOff val="11709"/>
                <a:lumOff val="22067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183027"/>
              <a:satOff val="11709"/>
              <a:lumOff val="22067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F6B943B-E242-44C4-AA91-8BE9D4DAFFA4}">
      <dsp:nvSpPr>
        <dsp:cNvPr id="0" name=""/>
        <dsp:cNvSpPr/>
      </dsp:nvSpPr>
      <dsp:spPr>
        <a:xfrm rot="5400000">
          <a:off x="7746984" y="-393304"/>
          <a:ext cx="1188032" cy="1976859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5">
                <a:shade val="50000"/>
                <a:hueOff val="91514"/>
                <a:satOff val="5854"/>
                <a:lumOff val="11034"/>
                <a:alphaOff val="0"/>
                <a:tint val="98000"/>
                <a:lumMod val="100000"/>
              </a:schemeClr>
            </a:gs>
            <a:gs pos="100000">
              <a:schemeClr val="accent5">
                <a:shade val="50000"/>
                <a:hueOff val="91514"/>
                <a:satOff val="5854"/>
                <a:lumOff val="11034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shade val="50000"/>
              <a:hueOff val="91514"/>
              <a:satOff val="5854"/>
              <a:lumOff val="11034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04F4866-7374-4064-B3DD-C8146D500D53}">
      <dsp:nvSpPr>
        <dsp:cNvPr id="0" name=""/>
        <dsp:cNvSpPr/>
      </dsp:nvSpPr>
      <dsp:spPr>
        <a:xfrm>
          <a:off x="7548672" y="197350"/>
          <a:ext cx="1784720" cy="15644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Run the program for a longer period of time</a:t>
          </a:r>
        </a:p>
      </dsp:txBody>
      <dsp:txXfrm>
        <a:off x="7548672" y="197350"/>
        <a:ext cx="1784720" cy="15644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EFC17-9DB4-44D1-BC1A-4A783923CC4D}">
      <dsp:nvSpPr>
        <dsp:cNvPr id="0" name=""/>
        <dsp:cNvSpPr/>
      </dsp:nvSpPr>
      <dsp:spPr>
        <a:xfrm>
          <a:off x="2968" y="969150"/>
          <a:ext cx="3616245" cy="1446498"/>
        </a:xfrm>
        <a:prstGeom prst="chevron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Bigger memory matrix</a:t>
          </a:r>
        </a:p>
      </dsp:txBody>
      <dsp:txXfrm>
        <a:off x="726217" y="969150"/>
        <a:ext cx="2169747" cy="1446498"/>
      </dsp:txXfrm>
    </dsp:sp>
    <dsp:sp modelId="{506972B8-52D0-455D-92E9-E89EFF9A23F6}">
      <dsp:nvSpPr>
        <dsp:cNvPr id="0" name=""/>
        <dsp:cNvSpPr/>
      </dsp:nvSpPr>
      <dsp:spPr>
        <a:xfrm>
          <a:off x="3257589" y="969150"/>
          <a:ext cx="3616245" cy="1446498"/>
        </a:xfrm>
        <a:prstGeom prst="chevron">
          <a:avLst/>
        </a:prstGeom>
        <a:gradFill rotWithShape="0">
          <a:gsLst>
            <a:gs pos="0">
              <a:schemeClr val="accent5">
                <a:shade val="80000"/>
                <a:hueOff val="131836"/>
                <a:satOff val="4964"/>
                <a:lumOff val="10996"/>
                <a:alphaOff val="0"/>
                <a:tint val="98000"/>
                <a:lumMod val="100000"/>
              </a:schemeClr>
            </a:gs>
            <a:gs pos="100000">
              <a:schemeClr val="accent5">
                <a:shade val="80000"/>
                <a:hueOff val="131836"/>
                <a:satOff val="4964"/>
                <a:lumOff val="10996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Prioritization of specific frames over others</a:t>
          </a:r>
        </a:p>
      </dsp:txBody>
      <dsp:txXfrm>
        <a:off x="3980838" y="969150"/>
        <a:ext cx="2169747" cy="1446498"/>
      </dsp:txXfrm>
    </dsp:sp>
    <dsp:sp modelId="{3104B4BD-1D65-455A-8B79-FFC54E48410B}">
      <dsp:nvSpPr>
        <dsp:cNvPr id="0" name=""/>
        <dsp:cNvSpPr/>
      </dsp:nvSpPr>
      <dsp:spPr>
        <a:xfrm>
          <a:off x="6512210" y="969150"/>
          <a:ext cx="3616245" cy="1446498"/>
        </a:xfrm>
        <a:prstGeom prst="chevron">
          <a:avLst/>
        </a:prstGeom>
        <a:gradFill rotWithShape="0">
          <a:gsLst>
            <a:gs pos="0">
              <a:schemeClr val="accent5">
                <a:shade val="80000"/>
                <a:hueOff val="263672"/>
                <a:satOff val="9928"/>
                <a:lumOff val="21993"/>
                <a:alphaOff val="0"/>
                <a:tint val="98000"/>
                <a:lumMod val="100000"/>
              </a:schemeClr>
            </a:gs>
            <a:gs pos="100000">
              <a:schemeClr val="accent5">
                <a:shade val="80000"/>
                <a:hueOff val="263672"/>
                <a:satOff val="9928"/>
                <a:lumOff val="21993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Attempt at general intelligence</a:t>
          </a:r>
        </a:p>
      </dsp:txBody>
      <dsp:txXfrm>
        <a:off x="7235459" y="969150"/>
        <a:ext cx="2169747" cy="1446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7" Type="http://schemas.openxmlformats.org/officeDocument/2006/relationships/image" Target="../media/image23.tiff"/><Relationship Id="rId8" Type="http://schemas.openxmlformats.org/officeDocument/2006/relationships/image" Target="../media/image24.tiff"/><Relationship Id="rId9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71C90-7AC4-4612-A68C-A2926DB5B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AN ARTIFICIALLY INTELLIGENT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54DCACE-3C19-4457-99FD-C6C85E859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b="1" dirty="0"/>
              <a:t>USING ATARI 2600 TO EMPHASIZE THE VIABLITIY OF REINFORCEMENT LEARNING</a:t>
            </a:r>
          </a:p>
          <a:p>
            <a:r>
              <a:rPr lang="en-US" dirty="0"/>
              <a:t>By Nathan Metze</a:t>
            </a:r>
          </a:p>
        </p:txBody>
      </p:sp>
    </p:spTree>
    <p:extLst>
      <p:ext uri="{BB962C8B-B14F-4D97-AF65-F5344CB8AC3E}">
        <p14:creationId xmlns:p14="http://schemas.microsoft.com/office/powerpoint/2010/main" val="30986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Rectified Linear UNIT (</a:t>
            </a:r>
            <a:r>
              <a:rPr lang="en-US" sz="4400" b="1" dirty="0" err="1">
                <a:latin typeface="Times New Roman" charset="0"/>
                <a:ea typeface="Times New Roman" charset="0"/>
                <a:cs typeface="Times New Roman" charset="0"/>
              </a:rPr>
              <a:t>ReLU</a:t>
            </a:r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1" y="1971389"/>
            <a:ext cx="5474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Performed after every convolution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Is a nonlinear operation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Is applied to each individual pixel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Replaces all negative values with zero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5801" y="3602605"/>
                <a:ext cx="50947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𝑂𝑢𝑡𝑝𝑢𝑡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𝑀𝑎𝑥</m:t>
                      </m:r>
                      <m:d>
                        <m:dPr>
                          <m:ctrlPr>
                            <a:rPr lang="mr-IN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𝑧𝑒𝑟𝑜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𝐼𝑛𝑝𝑢𝑡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3602605"/>
                <a:ext cx="5094793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197" y="4402825"/>
            <a:ext cx="5788026" cy="2166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0170" y="2104217"/>
            <a:ext cx="5474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Applying 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ReLU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 introduces non-linearity to the convolutional layer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Useful since most real world data is not linear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0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1" y="1971389"/>
            <a:ext cx="5410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Fully connected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Every neuron is connected from the past to the next layer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Uses the features to classify the input into specific outputs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Possible game actions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Cheap way of learning nonlinear combinations of features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64489"/>
              </p:ext>
            </p:extLst>
          </p:nvPr>
        </p:nvGraphicFramePr>
        <p:xfrm>
          <a:off x="2032000" y="5063066"/>
          <a:ext cx="8128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Connected-1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ReLU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Connected-2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# of</a:t>
                      </a:r>
                      <a:r>
                        <a:rPr lang="en-US" baseline="0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actions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61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Q-Learner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2CD2A9B-AE9A-4135-9B80-46670635C564}"/>
                  </a:ext>
                </a:extLst>
              </p:cNvPr>
              <p:cNvSpPr txBox="1"/>
              <p:nvPr/>
            </p:nvSpPr>
            <p:spPr>
              <a:xfrm>
                <a:off x="685801" y="1892165"/>
                <a:ext cx="8262256" cy="4168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𝐦𝐚𝐱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+ …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d>
                      </m:e>
                    </m:nary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CD2A9B-AE9A-4135-9B80-4667063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" y="1892165"/>
                <a:ext cx="8262256" cy="41684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5801" y="2314302"/>
            <a:ext cx="54101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Used to approximate the optimal action-value function used to determine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Hypothetically will select actions that will maximize future rewards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8176D32-981A-45AB-A854-4EE8E08E41B9}"/>
              </a:ext>
            </a:extLst>
          </p:cNvPr>
          <p:cNvSpPr txBox="1"/>
          <p:nvPr/>
        </p:nvSpPr>
        <p:spPr>
          <a:xfrm>
            <a:off x="685801" y="3945518"/>
            <a:ext cx="54101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How the Convolutional Neural Network is used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Used to approximate the action-value function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More efficient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Requires less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045DAECE-ABD9-4AE1-B193-43031D3F838F}"/>
                  </a:ext>
                </a:extLst>
              </p:cNvPr>
              <p:cNvSpPr txBox="1"/>
              <p:nvPr/>
            </p:nvSpPr>
            <p:spPr>
              <a:xfrm>
                <a:off x="6096000" y="2309010"/>
                <a:ext cx="541019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2000" b="1" dirty="0">
                  <a:latin typeface="Times New Roman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Sum of rewards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000" b="1" dirty="0">
                  <a:latin typeface="Times New Roman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Discount rate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/>
                    </m:sSub>
                  </m:oMath>
                </a14:m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Time-step</a:t>
                </a:r>
              </a:p>
              <a:p>
                <a:pPr marL="34290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𝜋</m:t>
                    </m:r>
                  </m:oMath>
                </a14:m>
                <a:endParaRPr lang="en-US" sz="2000" dirty="0">
                  <a:latin typeface="Times New Roman" charset="0"/>
                  <a:ea typeface="Cambria Math" panose="02040503050406030204" pitchFamily="18" charset="0"/>
                  <a:cs typeface="Times New Roman" charset="0"/>
                </a:endParaRPr>
              </a:p>
              <a:p>
                <a:pPr marL="800100" lvl="1" indent="-342900">
                  <a:buFont typeface="Arial" charset="0"/>
                  <a:buChar char="•"/>
                </a:pPr>
                <a:r>
                  <a:rPr 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Behavior policy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5DAECE-ABD9-4AE1-B193-43031D3F8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09010"/>
                <a:ext cx="5410199" cy="2862322"/>
              </a:xfrm>
              <a:prstGeom prst="rect">
                <a:avLst/>
              </a:prstGeom>
              <a:blipFill>
                <a:blip r:embed="rId3"/>
                <a:stretch>
                  <a:fillRect l="-1015" t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32027660-47D7-4F42-9919-AD1DFE7FE415}"/>
                  </a:ext>
                </a:extLst>
              </p:cNvPr>
              <p:cNvSpPr txBox="1"/>
              <p:nvPr/>
            </p:nvSpPr>
            <p:spPr>
              <a:xfrm>
                <a:off x="2340529" y="2170510"/>
                <a:ext cx="1940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027660-47D7-4F42-9919-AD1DFE7FE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529" y="2170510"/>
                <a:ext cx="194092" cy="276999"/>
              </a:xfrm>
              <a:prstGeom prst="rect">
                <a:avLst/>
              </a:prstGeom>
              <a:blipFill>
                <a:blip r:embed="rId4"/>
                <a:stretch>
                  <a:fillRect l="-18750" r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202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7100" y="15300325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0" y="15452725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1900" y="15605125"/>
            <a:ext cx="8128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684" y="609600"/>
            <a:ext cx="6390105" cy="4792579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85801" y="1979697"/>
            <a:ext cx="419902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1pPr>
            <a:lvl2pPr marL="1314450" indent="-571500"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2800" b="1" baseline="0" dirty="0">
                <a:solidFill>
                  <a:schemeClr val="tx1"/>
                </a:solidFill>
                <a:latin typeface="Times New Roman" charset="0"/>
              </a:rPr>
              <a:t>Time Spent </a:t>
            </a:r>
            <a:r>
              <a:rPr lang="en-US" altLang="en-US" sz="2800" b="1" baseline="0" dirty="0" smtClean="0">
                <a:solidFill>
                  <a:schemeClr val="tx1"/>
                </a:solidFill>
                <a:latin typeface="Times New Roman" charset="0"/>
              </a:rPr>
              <a:t>Training</a:t>
            </a:r>
          </a:p>
          <a:p>
            <a:r>
              <a:rPr lang="en-US" altLang="en-US" sz="2800" b="1" baseline="0" dirty="0">
                <a:solidFill>
                  <a:schemeClr val="tx1"/>
                </a:solidFill>
                <a:latin typeface="Times New Roman" charset="0"/>
              </a:rPr>
              <a:t>	</a:t>
            </a:r>
            <a:r>
              <a:rPr lang="en-US" altLang="en-US" sz="2000" baseline="0" dirty="0" smtClean="0">
                <a:solidFill>
                  <a:schemeClr val="tx1"/>
                </a:solidFill>
                <a:latin typeface="Times New Roman" charset="0"/>
              </a:rPr>
              <a:t>10 days</a:t>
            </a:r>
          </a:p>
          <a:p>
            <a:r>
              <a:rPr lang="en-US" altLang="en-US" sz="2800" b="1" baseline="0" dirty="0" smtClean="0">
                <a:solidFill>
                  <a:schemeClr val="tx1"/>
                </a:solidFill>
                <a:latin typeface="Times New Roman" charset="0"/>
              </a:rPr>
              <a:t>Frames Processed</a:t>
            </a:r>
          </a:p>
          <a:p>
            <a:r>
              <a:rPr lang="en-US" altLang="en-US" sz="2800" b="1" baseline="0" dirty="0">
                <a:solidFill>
                  <a:schemeClr val="tx1"/>
                </a:solidFill>
                <a:latin typeface="Times New Roman" charset="0"/>
              </a:rPr>
              <a:t>	</a:t>
            </a:r>
            <a:r>
              <a:rPr lang="en-US" altLang="en-US" sz="2000" baseline="0" dirty="0" smtClean="0">
                <a:solidFill>
                  <a:schemeClr val="tx1"/>
                </a:solidFill>
                <a:latin typeface="Times New Roman" charset="0"/>
              </a:rPr>
              <a:t>11,115,632</a:t>
            </a:r>
            <a:endParaRPr lang="en-US" altLang="en-US" sz="2000" baseline="0" dirty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9" name="TextBox 25"/>
          <p:cNvSpPr txBox="1">
            <a:spLocks noChangeArrowheads="1"/>
          </p:cNvSpPr>
          <p:nvPr/>
        </p:nvSpPr>
        <p:spPr bwMode="auto">
          <a:xfrm>
            <a:off x="11506200" y="7283450"/>
            <a:ext cx="982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1pPr>
            <a:lvl2pPr marL="1314450" indent="-571500"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3600" b="1" baseline="0">
                <a:solidFill>
                  <a:schemeClr val="tx1"/>
                </a:solidFill>
                <a:latin typeface="Times New Roman" charset="0"/>
              </a:rPr>
              <a:t>Frames Processed:</a:t>
            </a:r>
          </a:p>
          <a:p>
            <a:pPr lvl="1">
              <a:buFont typeface="Arial" charset="0"/>
              <a:buChar char="•"/>
            </a:pPr>
            <a:r>
              <a:rPr lang="en-US" altLang="en-US" sz="3600" baseline="0" dirty="0">
                <a:solidFill>
                  <a:schemeClr val="tx1"/>
                </a:solidFill>
                <a:latin typeface="Times New Roman" charset="0"/>
              </a:rPr>
              <a:t>11,115,632</a:t>
            </a: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1658600" y="7435850"/>
            <a:ext cx="982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1pPr>
            <a:lvl2pPr marL="1314450" indent="-571500"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3600" b="1" baseline="0">
                <a:solidFill>
                  <a:schemeClr val="tx1"/>
                </a:solidFill>
                <a:latin typeface="Times New Roman" charset="0"/>
              </a:rPr>
              <a:t>Frames Processed:</a:t>
            </a:r>
          </a:p>
          <a:p>
            <a:pPr lvl="1">
              <a:buFont typeface="Arial" charset="0"/>
              <a:buChar char="•"/>
            </a:pPr>
            <a:r>
              <a:rPr lang="en-US" altLang="en-US" sz="3600" baseline="0" dirty="0">
                <a:solidFill>
                  <a:schemeClr val="tx1"/>
                </a:solidFill>
                <a:latin typeface="Times New Roman" charset="0"/>
              </a:rPr>
              <a:t>11,115,632</a:t>
            </a:r>
          </a:p>
        </p:txBody>
      </p: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11811000" y="7588250"/>
            <a:ext cx="9829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1pPr>
            <a:lvl2pPr marL="1314450" indent="-571500"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2pPr>
            <a:lvl3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3pPr>
            <a:lvl4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4pPr>
            <a:lvl5pPr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6000" baseline="-25000">
                <a:solidFill>
                  <a:schemeClr val="bg1"/>
                </a:solidFill>
                <a:latin typeface="Arial" charset="0"/>
                <a:ea typeface="MS PGothic" charset="-128"/>
              </a:defRPr>
            </a:lvl9pPr>
          </a:lstStyle>
          <a:p>
            <a:r>
              <a:rPr lang="en-US" altLang="en-US" sz="3600" b="1" baseline="0">
                <a:solidFill>
                  <a:schemeClr val="tx1"/>
                </a:solidFill>
                <a:latin typeface="Times New Roman" charset="0"/>
              </a:rPr>
              <a:t>Frames Processed:</a:t>
            </a:r>
          </a:p>
          <a:p>
            <a:pPr lvl="1">
              <a:buFont typeface="Arial" charset="0"/>
              <a:buChar char="•"/>
            </a:pPr>
            <a:r>
              <a:rPr lang="en-US" altLang="en-US" sz="3600" baseline="0" dirty="0">
                <a:solidFill>
                  <a:schemeClr val="tx1"/>
                </a:solidFill>
                <a:latin typeface="Times New Roman" charset="0"/>
              </a:rPr>
              <a:t>11,115,632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1" y="4007658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en-US" sz="2800" b="1" dirty="0" err="1" smtClean="0">
                <a:latin typeface="Times New Roman" charset="0"/>
              </a:rPr>
              <a:t>Hyperparameters</a:t>
            </a:r>
            <a:r>
              <a:rPr lang="en-US" altLang="en-US" b="1" dirty="0">
                <a:latin typeface="Times New Roman" charset="0"/>
              </a:rPr>
              <a:t>: </a:t>
            </a:r>
          </a:p>
          <a:p>
            <a:pPr algn="just"/>
            <a:r>
              <a:rPr lang="en-US" altLang="en-US" b="1" dirty="0" smtClean="0">
                <a:latin typeface="Times New Roman" charset="0"/>
              </a:rPr>
              <a:t>	</a:t>
            </a:r>
            <a:r>
              <a:rPr lang="en-US" altLang="en-US" sz="2000" dirty="0" smtClean="0">
                <a:latin typeface="Times New Roman" charset="0"/>
              </a:rPr>
              <a:t>gamma: 0.95 (reward discount rate)</a:t>
            </a:r>
          </a:p>
          <a:p>
            <a:pPr algn="just"/>
            <a:r>
              <a:rPr lang="en-US" altLang="en-US" sz="2000" dirty="0">
                <a:latin typeface="Times New Roman" charset="0"/>
              </a:rPr>
              <a:t>	epsilon: 1.00 (exploration rate)</a:t>
            </a:r>
          </a:p>
          <a:p>
            <a:pPr algn="just"/>
            <a:r>
              <a:rPr lang="en-US" altLang="en-US" sz="2000" dirty="0">
                <a:latin typeface="Times New Roman" charset="0"/>
              </a:rPr>
              <a:t>	epsilon decay: 0.99 (rate of decay)</a:t>
            </a:r>
          </a:p>
          <a:p>
            <a:pPr algn="just"/>
            <a:r>
              <a:rPr lang="en-US" altLang="en-US" sz="2000" dirty="0">
                <a:latin typeface="Times New Roman" charset="0"/>
              </a:rPr>
              <a:t>	max frames: 200,000 (frames saved)</a:t>
            </a:r>
          </a:p>
          <a:p>
            <a:pPr algn="just"/>
            <a:r>
              <a:rPr lang="en-US" altLang="en-US" sz="2000" dirty="0">
                <a:latin typeface="Times New Roman" charset="0"/>
              </a:rPr>
              <a:t>	mini batch size: 32 (sample size)</a:t>
            </a:r>
          </a:p>
        </p:txBody>
      </p:sp>
    </p:spTree>
    <p:extLst>
      <p:ext uri="{BB962C8B-B14F-4D97-AF65-F5344CB8AC3E}">
        <p14:creationId xmlns:p14="http://schemas.microsoft.com/office/powerpoint/2010/main" val="117222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Difficulties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66" y="609600"/>
            <a:ext cx="6151250" cy="23288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3429000"/>
            <a:ext cx="912092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Memory matrix = [new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images,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actions, reward, old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images,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terminal]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New image =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84x95x4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Actions = 1x9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Reward = 1|0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Old image =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84x95x4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Terminal =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True|Flase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With memory matrix size of 200,000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12,770,200,000 total items ~ 8GB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46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What TO do differently</a:t>
            </a:r>
          </a:p>
        </p:txBody>
      </p:sp>
      <p:graphicFrame>
        <p:nvGraphicFramePr>
          <p:cNvPr id="8" name="TextBox 3"/>
          <p:cNvGraphicFramePr/>
          <p:nvPr>
            <p:extLst>
              <p:ext uri="{D42A27DB-BD31-4B8C-83A1-F6EECF244321}">
                <p14:modId xmlns:p14="http://schemas.microsoft.com/office/powerpoint/2010/main" val="3428790598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031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extBox 3"/>
          <p:cNvGraphicFramePr/>
          <p:nvPr>
            <p:extLst>
              <p:ext uri="{D42A27DB-BD31-4B8C-83A1-F6EECF244321}">
                <p14:modId xmlns:p14="http://schemas.microsoft.com/office/powerpoint/2010/main" val="27998262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86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Conclusion and thanks</a:t>
            </a:r>
          </a:p>
        </p:txBody>
      </p:sp>
      <p:pic>
        <p:nvPicPr>
          <p:cNvPr id="4" name="Picture 2" descr="Schematic illustration of the convolutional neural network.">
            <a:extLst>
              <a:ext uri="{FF2B5EF4-FFF2-40B4-BE49-F238E27FC236}">
                <a16:creationId xmlns:a16="http://schemas.microsoft.com/office/drawing/2014/main" xmlns="" id="{BA5F15A2-7F7B-4467-B87D-8E6FBEE3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2065867"/>
            <a:ext cx="5521228" cy="31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92CD2A9B-AE9A-4135-9B80-46670635C564}"/>
                  </a:ext>
                </a:extLst>
              </p:cNvPr>
              <p:cNvSpPr txBox="1"/>
              <p:nvPr/>
            </p:nvSpPr>
            <p:spPr>
              <a:xfrm>
                <a:off x="2655852" y="6074698"/>
                <a:ext cx="6880295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𝐦𝐚𝐱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 …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d>
                      </m:e>
                    </m:nary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2CD2A9B-AE9A-4135-9B80-4667063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852" y="6074698"/>
                <a:ext cx="6880295" cy="347403"/>
              </a:xfrm>
              <a:prstGeom prst="rect">
                <a:avLst/>
              </a:prstGeom>
              <a:blipFill rotWithShape="0">
                <a:blip r:embed="rId3"/>
                <a:stretch>
                  <a:fillRect l="-1684" t="-219643" r="-1773" b="-3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Down 11">
            <a:extLst>
              <a:ext uri="{FF2B5EF4-FFF2-40B4-BE49-F238E27FC236}">
                <a16:creationId xmlns:a16="http://schemas.microsoft.com/office/drawing/2014/main" xmlns="" id="{5101620F-15D4-4813-8087-4FB09016822B}"/>
              </a:ext>
            </a:extLst>
          </p:cNvPr>
          <p:cNvSpPr/>
          <p:nvPr/>
        </p:nvSpPr>
        <p:spPr>
          <a:xfrm rot="19740574">
            <a:off x="2765053" y="5367355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15">
            <a:extLst>
              <a:ext uri="{FF2B5EF4-FFF2-40B4-BE49-F238E27FC236}">
                <a16:creationId xmlns:a16="http://schemas.microsoft.com/office/drawing/2014/main" xmlns="" id="{2533D0A3-61E0-4BDA-B431-9C4832E72DCF}"/>
              </a:ext>
            </a:extLst>
          </p:cNvPr>
          <p:cNvSpPr/>
          <p:nvPr/>
        </p:nvSpPr>
        <p:spPr>
          <a:xfrm rot="19740574">
            <a:off x="4810017" y="5367355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C925CF-09F8-415E-93F6-980ACCA5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486" y="2376826"/>
            <a:ext cx="2921322" cy="2233188"/>
          </a:xfrm>
          <a:prstGeom prst="rect">
            <a:avLst/>
          </a:prstGeom>
        </p:spPr>
      </p:pic>
      <p:sp>
        <p:nvSpPr>
          <p:cNvPr id="9" name="Arrow: Down 17">
            <a:extLst>
              <a:ext uri="{FF2B5EF4-FFF2-40B4-BE49-F238E27FC236}">
                <a16:creationId xmlns:a16="http://schemas.microsoft.com/office/drawing/2014/main" xmlns="" id="{E75D5232-2370-4821-9310-7D624F1E7402}"/>
              </a:ext>
            </a:extLst>
          </p:cNvPr>
          <p:cNvSpPr/>
          <p:nvPr/>
        </p:nvSpPr>
        <p:spPr>
          <a:xfrm rot="12766144">
            <a:off x="8187438" y="5344880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19">
            <a:extLst>
              <a:ext uri="{FF2B5EF4-FFF2-40B4-BE49-F238E27FC236}">
                <a16:creationId xmlns:a16="http://schemas.microsoft.com/office/drawing/2014/main" xmlns="" id="{BE9C52B9-A577-4EE4-85DD-275D0C539991}"/>
              </a:ext>
            </a:extLst>
          </p:cNvPr>
          <p:cNvSpPr/>
          <p:nvPr/>
        </p:nvSpPr>
        <p:spPr>
          <a:xfrm rot="12766144">
            <a:off x="9527145" y="5370692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20">
            <a:extLst>
              <a:ext uri="{FF2B5EF4-FFF2-40B4-BE49-F238E27FC236}">
                <a16:creationId xmlns:a16="http://schemas.microsoft.com/office/drawing/2014/main" xmlns="" id="{847A5864-2FA0-4837-9502-337DFA3D6AE9}"/>
              </a:ext>
            </a:extLst>
          </p:cNvPr>
          <p:cNvSpPr/>
          <p:nvPr/>
        </p:nvSpPr>
        <p:spPr>
          <a:xfrm rot="5400000">
            <a:off x="6828914" y="2498352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21">
            <a:extLst>
              <a:ext uri="{FF2B5EF4-FFF2-40B4-BE49-F238E27FC236}">
                <a16:creationId xmlns:a16="http://schemas.microsoft.com/office/drawing/2014/main" xmlns="" id="{3B1B08C5-48A3-4F21-9704-00B5E7C1FDE9}"/>
              </a:ext>
            </a:extLst>
          </p:cNvPr>
          <p:cNvSpPr/>
          <p:nvPr/>
        </p:nvSpPr>
        <p:spPr>
          <a:xfrm rot="5400000">
            <a:off x="6826987" y="3762298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4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288" y="4572000"/>
            <a:ext cx="10131425" cy="12192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44FA3DB-40C9-484D-87DE-1F0CD1E58304}"/>
              </a:ext>
            </a:extLst>
          </p:cNvPr>
          <p:cNvSpPr/>
          <p:nvPr/>
        </p:nvSpPr>
        <p:spPr>
          <a:xfrm>
            <a:off x="286624" y="1800455"/>
            <a:ext cx="116187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1. “An Intuitive Explanation of Convolutional Neural Networks.” </a:t>
            </a:r>
            <a:r>
              <a:rPr lang="en-US" i="1" dirty="0">
                <a:latin typeface="Times New Roman" panose="02020603050405020304" pitchFamily="18" charset="0"/>
              </a:rPr>
              <a:t>The Data Science Blog</a:t>
            </a:r>
            <a:r>
              <a:rPr lang="en-US" dirty="0">
                <a:latin typeface="Times New Roman" panose="02020603050405020304" pitchFamily="18" charset="0"/>
              </a:rPr>
              <a:t>, 11 Aug. 2016, 	ujjwalkarn.me/2016/08/11/intuitive-explanation-convnets/.</a:t>
            </a:r>
          </a:p>
          <a:p>
            <a:r>
              <a:rPr lang="en-US" dirty="0">
                <a:latin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</a:rPr>
              <a:t>Chuchro</a:t>
            </a:r>
            <a:r>
              <a:rPr lang="en-US" dirty="0">
                <a:latin typeface="Times New Roman" panose="02020603050405020304" pitchFamily="18" charset="0"/>
              </a:rPr>
              <a:t>, Robert, and Deepak Gupta. “Game Playing with Deep Q-Learning Using </a:t>
            </a:r>
            <a:r>
              <a:rPr lang="en-US" dirty="0" err="1">
                <a:latin typeface="Times New Roman" panose="02020603050405020304" pitchFamily="18" charset="0"/>
              </a:rPr>
              <a:t>OpenAI</a:t>
            </a:r>
            <a:r>
              <a:rPr lang="en-US" dirty="0">
                <a:latin typeface="Times New Roman" panose="02020603050405020304" pitchFamily="18" charset="0"/>
              </a:rPr>
              <a:t> Gym.”</a:t>
            </a:r>
          </a:p>
          <a:p>
            <a:r>
              <a:rPr lang="en-US" dirty="0">
                <a:latin typeface="Times New Roman" panose="02020603050405020304" pitchFamily="18" charset="0"/>
              </a:rPr>
              <a:t>2. Deshpande, </a:t>
            </a:r>
            <a:r>
              <a:rPr lang="en-US" dirty="0" err="1">
                <a:latin typeface="Times New Roman" panose="02020603050405020304" pitchFamily="18" charset="0"/>
              </a:rPr>
              <a:t>Adit</a:t>
            </a:r>
            <a:r>
              <a:rPr lang="en-US" dirty="0">
                <a:latin typeface="Times New Roman" panose="02020603050405020304" pitchFamily="18" charset="0"/>
              </a:rPr>
              <a:t>. </a:t>
            </a:r>
            <a:r>
              <a:rPr lang="en-US" i="1" dirty="0">
                <a:latin typeface="Times New Roman" panose="02020603050405020304" pitchFamily="18" charset="0"/>
              </a:rPr>
              <a:t>A Beginner's Guide to Understanding Convolutional Neural Networks</a:t>
            </a:r>
            <a:r>
              <a:rPr lang="en-US" dirty="0">
                <a:latin typeface="Times New Roman" panose="02020603050405020304" pitchFamily="18" charset="0"/>
              </a:rPr>
              <a:t>, 	adeshpande3.github.io/adeshpande3.github.io/A-Beginner%27s-Guide-To-Understanding-Convolutional-Neural-	Networks/.</a:t>
            </a:r>
          </a:p>
          <a:p>
            <a:r>
              <a:rPr lang="en-US" dirty="0">
                <a:latin typeface="Times New Roman" panose="02020603050405020304" pitchFamily="18" charset="0"/>
              </a:rPr>
              <a:t>3. “</a:t>
            </a:r>
            <a:r>
              <a:rPr lang="en-US" dirty="0" err="1">
                <a:latin typeface="Times New Roman" panose="02020603050405020304" pitchFamily="18" charset="0"/>
              </a:rPr>
              <a:t>Enduro</a:t>
            </a:r>
            <a:r>
              <a:rPr lang="en-US" dirty="0">
                <a:latin typeface="Times New Roman" panose="02020603050405020304" pitchFamily="18" charset="0"/>
              </a:rPr>
              <a:t>.” </a:t>
            </a:r>
            <a:r>
              <a:rPr lang="en-US" i="1" dirty="0">
                <a:latin typeface="Times New Roman" panose="02020603050405020304" pitchFamily="18" charset="0"/>
              </a:rPr>
              <a:t>Giant Bomb</a:t>
            </a:r>
            <a:r>
              <a:rPr lang="en-US" dirty="0">
                <a:latin typeface="Times New Roman" panose="02020603050405020304" pitchFamily="18" charset="0"/>
              </a:rPr>
              <a:t>, www.giantbomb.com/enduro/3030-6844/.</a:t>
            </a:r>
          </a:p>
          <a:p>
            <a:r>
              <a:rPr lang="en-US" dirty="0">
                <a:latin typeface="Times New Roman" panose="02020603050405020304" pitchFamily="18" charset="0"/>
              </a:rPr>
              <a:t>4. stats.stackexchange.com/questions/116362/what-does-the-convolution-step-in-a-convolutional-neural-network-do.</a:t>
            </a:r>
            <a:endParaRPr lang="en-US" b="0" i="0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08D991C-3F7B-44DB-9408-76A5051F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59" y="207065"/>
            <a:ext cx="4735148" cy="1456267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IS IT interesting?</a:t>
            </a:r>
          </a:p>
        </p:txBody>
      </p:sp>
      <p:pic>
        <p:nvPicPr>
          <p:cNvPr id="1026" name="Picture 2" descr="Image result for alphago">
            <a:extLst>
              <a:ext uri="{FF2B5EF4-FFF2-40B4-BE49-F238E27FC236}">
                <a16:creationId xmlns:a16="http://schemas.microsoft.com/office/drawing/2014/main" xmlns="" id="{A0D99E13-0111-4934-B8CD-ECD49DB5E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003" y="2125745"/>
            <a:ext cx="5747994" cy="38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esla.com/sites/default/files/images/videos/tesla_autopilot_2_video.jpg">
            <a:extLst>
              <a:ext uri="{FF2B5EF4-FFF2-40B4-BE49-F238E27FC236}">
                <a16:creationId xmlns:a16="http://schemas.microsoft.com/office/drawing/2014/main" xmlns="" id="{C0C8E87C-71CC-4555-837A-D5F715955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10" y="609600"/>
            <a:ext cx="4939176" cy="25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TA self driving car">
            <a:extLst>
              <a:ext uri="{FF2B5EF4-FFF2-40B4-BE49-F238E27FC236}">
                <a16:creationId xmlns:a16="http://schemas.microsoft.com/office/drawing/2014/main" xmlns="" id="{79B20225-A661-466B-A44F-807D7D044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65" y="4041743"/>
            <a:ext cx="4344475" cy="256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B22DD7-7C02-4C72-A7FB-3632573F1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81853">
            <a:off x="1072248" y="1882597"/>
            <a:ext cx="5981700" cy="1533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F68F084-C472-48F0-B659-6200AC22DF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33335">
            <a:off x="4770516" y="3709699"/>
            <a:ext cx="60007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8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Picture 303">
            <a:extLst>
              <a:ext uri="{FF2B5EF4-FFF2-40B4-BE49-F238E27FC236}">
                <a16:creationId xmlns:a16="http://schemas.microsoft.com/office/drawing/2014/main" xmlns="" id="{26BAC96C-8326-45CF-9033-49A08C17ED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05" name="Rectangle 304">
            <a:extLst>
              <a:ext uri="{FF2B5EF4-FFF2-40B4-BE49-F238E27FC236}">
                <a16:creationId xmlns:a16="http://schemas.microsoft.com/office/drawing/2014/main" xmlns="" id="{CDE6373C-25B2-42FF-8704-49F0A179CC4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6" name="Group 305">
            <a:extLst>
              <a:ext uri="{FF2B5EF4-FFF2-40B4-BE49-F238E27FC236}">
                <a16:creationId xmlns:a16="http://schemas.microsoft.com/office/drawing/2014/main" xmlns="" id="{653F32F4-4B4C-47E1-8F7F-790BD85BBCE8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307" name="Freeform 13">
              <a:extLst>
                <a:ext uri="{FF2B5EF4-FFF2-40B4-BE49-F238E27FC236}">
                  <a16:creationId xmlns:a16="http://schemas.microsoft.com/office/drawing/2014/main" xmlns="" id="{125A1015-CF37-4E19-91D2-3AD6A8563D2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xmlns="" id="{960D824D-2820-4448-9773-CDD279A32A8A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xmlns="" id="{750582C3-FB10-4D22-B7D7-66867BC12F3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xmlns="" id="{A551864A-11F1-469C-B424-1F3A624C4A7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xmlns="" id="{8D13DDAE-9F24-4A16-B364-04293D4B2B4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xmlns="" id="{415E573E-3D8D-43CE-943A-B72181886D5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xmlns="" id="{ED7A7299-2E06-4E78-A6BC-9D6DBCCBCAC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xmlns="" id="{AC10D1F1-B02A-45CB-9249-0A34A0FA188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xmlns="" id="{97B445E6-FC9E-4BBE-9684-9D27A3B0099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xmlns="" id="{D7B94B0B-1E86-445C-94E3-9C477953D24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xmlns="" id="{847B8F27-EFDA-4971-9967-175C56A35BA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xmlns="" id="{F4707D83-8210-46C9-9207-BC41CDE43B8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xmlns="" id="{1DC751A7-EF27-4026-BCA6-9D7887300CF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xmlns="" id="{E4622293-4219-4FC4-83B4-6A64E43D7D7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xmlns="" id="{66AFCFBD-21FA-4B97-B72E-A875F2D436E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xmlns="" id="{3A29B562-3336-444F-BCA3-4FA263035C8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xmlns="" id="{DEE03CE6-F602-47BA-A249-0BE50595FE1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xmlns="" id="{B279E39F-D527-4F17-A625-1072E45BB34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xmlns="" id="{33653306-6E1C-4B94-B7D2-995885C5F0A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xmlns="" id="{5C2D7723-89BD-4FD6-82B0-B2068831C24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xmlns="" id="{E8909AED-0949-458F-B890-CC380E04909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xmlns="" id="{8363B557-FC01-4626-BD64-178FB3C8A63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xmlns="" id="{1B4ACCED-8C7B-4728-86DD-F7FE8DB0506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xmlns="" id="{76E40279-147F-4CA0-9D97-388FDDB5D49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xmlns="" id="{61DEC1DE-D1E6-46D3-9A1D-600565AB941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xmlns="" id="{E4E7B5DD-1FEB-4A63-9788-E509D242A2E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xmlns="" id="{6854A2AC-1E41-46B1-B3EB-6F4C4AFE75D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xmlns="" id="{FD1DF4FA-0116-4564-8AAB-565D15D7860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xmlns="" id="{60800E52-FC45-499C-A9C9-C10E0145C60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xmlns="" id="{DA3AB7E0-B34B-47BC-B9A4-39C68A1CA4F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xmlns="" id="{44305B7F-167D-42BC-8CD9-255F3C55D64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xmlns="" id="{E36CC4E3-9816-4520-AC19-2F02A96649A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xmlns="" id="{08697606-420F-4136-9F22-16728912A68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xmlns="" id="{B49BB4ED-1E1E-48FD-AEF3-E764A35A49E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xmlns="" id="{AAF79235-3712-4FFA-B441-C321E0C4025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xmlns="" id="{4619CA09-6186-4C23-B12C-4A28815F1D8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xmlns="" id="{9F76ABA5-C6B1-4943-8A03-A6130F61152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xmlns="" id="{8B9388C8-01EF-4DC7-BBC3-AB782DB2410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xmlns="" id="{C71FE0EF-57F0-4618-AFD1-9A425215A00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xmlns="" id="{95B3456D-7173-44F8-830F-8BE3ED809FA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xmlns="" id="{D5C44D67-08F3-4A7F-A897-0C3EBEAB85F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xmlns="" id="{CCD613F2-A0C3-40B6-9074-6FED01B56DC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xmlns="" id="{ACE66E98-9ABC-42AD-BA48-43A3CFE928F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xmlns="" id="{35107221-7334-471A-8F1D-405AFF2E28F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xmlns="" id="{6A40E3D3-DFAB-4EB8-8AE4-FC38F40103C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xmlns="" id="{EDEBB5EA-B536-41D1-813E-25A272C6DE4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xmlns="" id="{7593F0C9-D829-46F9-940F-C33E1FA50EC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xmlns="" id="{DFA44794-6636-437F-978D-86FB86F4A01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xmlns="" id="{D5845953-AA2C-4350-BFDE-DD7C098782B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xmlns="" id="{4402457A-CD98-4084-A1F4-C424366239B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xmlns="" id="{562A8EAD-64FD-4329-A560-AA58A97AC03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xmlns="" id="{F92CF784-F98F-4341-8F46-0A64839ACA5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xmlns="" id="{5E1F1973-04BC-476C-9212-FEBFBF9112B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xmlns="" id="{FD7E05BB-0D7F-4D58-9B58-971819E1B3A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xmlns="" id="{86407646-575E-46B4-81DF-4BFED735FDA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xmlns="" id="{FDB552A3-3810-415D-ADFA-4D2A859DEA7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xmlns="" id="{7908D77A-76C6-4A09-B940-D6E322090B3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xmlns="" id="{25EF112D-F061-47ED-A1BF-3F0E7AD6E33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xmlns="" id="{C686D9C7-3FFC-4F6B-B177-08F90BA6AD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xmlns="" id="{BEB45889-B6D6-43BB-A039-F074E6A78A7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xmlns="" id="{3D9CF09A-FB38-4E15-8148-184E2E0F79F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xmlns="" id="{DAD7A081-32D1-4F45-84C7-A0516B64073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xmlns="" id="{53745EDB-9331-4653-AA43-9C95D472BF1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xmlns="" id="{09D90859-0422-48EE-A9DC-8040A7D699C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xmlns="" id="{7F199302-1A2E-4171-992F-A19EAB67255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xmlns="" id="{147A01A7-AB13-44A3-A2E3-0555C2E370F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xmlns="" id="{DBB16F53-4F46-414C-9B9F-555536EF6BD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xmlns="" id="{9836B30E-FE35-4D9F-BA31-315E7DE5E21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xmlns="" id="{B6577824-1E6B-40C7-9693-7AF7ABEE5F8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xmlns="" id="{1219B94E-7BAC-4690-A0CF-0A94CF2C7A7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xmlns="" id="{153554AD-35C5-4C94-860E-E171E75E27A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xmlns="" id="{118939DB-C6D5-482A-A11C-EFF69D1216F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xmlns="" id="{96F026C4-6631-464F-9578-DDCEAF40918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xmlns="" id="{2AF88C5A-F83A-4173-92E5-8C7E5747F97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xmlns="" id="{4A4A3BCF-1A3B-4A1B-88F6-4FEF3ACC398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xmlns="" id="{B8455E5D-06FD-4E43-AADE-A4A47BFBCC9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xmlns="" id="{317396C4-A888-495B-AA8A-EB6F4E1E578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xmlns="" id="{CD236C89-FF9C-48B6-A207-424416196F0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xmlns="" id="{AE1F9F13-03A5-452F-9E6C-10E4EBA2466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xmlns="" id="{12AF9232-0F66-4106-9574-6F502E21214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6" name="Picture 2" descr="https://d17omnzavs9b58.cloudfront.net/assets/article/2017/05/04/atari2600legacy_feature.jpg">
            <a:extLst>
              <a:ext uri="{FF2B5EF4-FFF2-40B4-BE49-F238E27FC236}">
                <a16:creationId xmlns:a16="http://schemas.microsoft.com/office/drawing/2014/main" xmlns="" id="{B3468960-4256-4A89-8B96-4D964D788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6" r="11651" b="-1"/>
          <a:stretch/>
        </p:blipFill>
        <p:spPr bwMode="auto">
          <a:xfrm>
            <a:off x="6080591" y="-2008"/>
            <a:ext cx="4787317" cy="3415082"/>
          </a:xfrm>
          <a:custGeom>
            <a:avLst/>
            <a:gdLst>
              <a:gd name="connsiteX0" fmla="*/ 211873 w 4411344"/>
              <a:gd name="connsiteY0" fmla="*/ 0 h 3146878"/>
              <a:gd name="connsiteX1" fmla="*/ 4199471 w 4411344"/>
              <a:gd name="connsiteY1" fmla="*/ 0 h 3146878"/>
              <a:gd name="connsiteX2" fmla="*/ 4205314 w 4411344"/>
              <a:gd name="connsiteY2" fmla="*/ 11242 h 3146878"/>
              <a:gd name="connsiteX3" fmla="*/ 4411344 w 4411344"/>
              <a:gd name="connsiteY3" fmla="*/ 943304 h 3146878"/>
              <a:gd name="connsiteX4" fmla="*/ 2431189 w 4411344"/>
              <a:gd name="connsiteY4" fmla="*/ 3137588 h 3146878"/>
              <a:gd name="connsiteX5" fmla="*/ 2247220 w 4411344"/>
              <a:gd name="connsiteY5" fmla="*/ 3146878 h 3146878"/>
              <a:gd name="connsiteX6" fmla="*/ 2164124 w 4411344"/>
              <a:gd name="connsiteY6" fmla="*/ 3146878 h 3146878"/>
              <a:gd name="connsiteX7" fmla="*/ 1980155 w 4411344"/>
              <a:gd name="connsiteY7" fmla="*/ 3137588 h 3146878"/>
              <a:gd name="connsiteX8" fmla="*/ 0 w 4411344"/>
              <a:gd name="connsiteY8" fmla="*/ 943304 h 3146878"/>
              <a:gd name="connsiteX9" fmla="*/ 206030 w 4411344"/>
              <a:gd name="connsiteY9" fmla="*/ 11242 h 314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7" name="Group 386">
            <a:extLst>
              <a:ext uri="{FF2B5EF4-FFF2-40B4-BE49-F238E27FC236}">
                <a16:creationId xmlns:a16="http://schemas.microsoft.com/office/drawing/2014/main" xmlns="" id="{63BF6731-D3EE-4447-B524-14D478D8982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388" name="Freeform 97">
              <a:extLst>
                <a:ext uri="{FF2B5EF4-FFF2-40B4-BE49-F238E27FC236}">
                  <a16:creationId xmlns:a16="http://schemas.microsoft.com/office/drawing/2014/main" xmlns="" id="{978737D2-68E1-486F-93B4-E15EB4B946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xmlns="" id="{F9C4798E-0C85-4FF8-835D-639CD50EADD9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xmlns="" id="{FD51745B-5F09-4A7E-A752-8C31C378242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>
                <a:extLst>
                  <a:ext uri="{FF2B5EF4-FFF2-40B4-BE49-F238E27FC236}">
                    <a16:creationId xmlns:a16="http://schemas.microsoft.com/office/drawing/2014/main" xmlns="" id="{FE0EFBAC-EDD3-4409-B72C-6F4ADF55B38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xmlns="" id="{0C59FA14-FA12-4459-B0A2-2550E6FC224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xmlns="" id="{B3823528-C0A3-496C-848D-846D1443E1C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xmlns="" id="{A50BE69E-39EB-4B34-908F-FEFD3024CAD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xmlns="" id="{D7BB60E5-7BE9-4C74-AC56-44C63E05EC7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xmlns="" id="{1726D214-66B5-49D6-A401-D5B1DBADCC5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>
                <a:extLst>
                  <a:ext uri="{FF2B5EF4-FFF2-40B4-BE49-F238E27FC236}">
                    <a16:creationId xmlns:a16="http://schemas.microsoft.com/office/drawing/2014/main" xmlns="" id="{565FB1BD-3A4E-4EEA-9F96-BAF88DB6947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:a16="http://schemas.microsoft.com/office/drawing/2014/main" xmlns="" id="{3FC9858C-E945-4D5E-9CC2-054D9DAD512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xmlns="" id="{13D742E2-20E2-4D7F-A0ED-DC9E737A910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xmlns="" id="{0DA2B52A-A232-46DD-ACC8-817E41FC51F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xmlns="" id="{556B84F0-6E70-4531-A676-501CE4B54AB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xmlns="" id="{77C30D4F-9A9E-4C40-A5C9-33307C3F00C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xmlns="" id="{C092E1B4-A1DB-4A82-BB84-5CB0A59A6C4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xmlns="" id="{45F64A42-3B4C-44A6-9CAC-A8D8A440712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xmlns="" id="{E439732D-08B5-402C-9219-815F22C86DF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xmlns="" id="{B2717B78-E768-4614-8F5D-57E5F5C0634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xmlns="" id="{876D2460-A6D7-43F4-BC7A-BF512B40B91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xmlns="" id="{B5AD749B-303C-47F9-A380-5E84BA45907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xmlns="" id="{F71C1D93-D136-446C-A51F-3821EC550E2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xmlns="" id="{8B22878D-E8D2-427E-9B9F-063748FD2CD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xmlns="" id="{7496F47D-ABE8-4992-9193-C00D77B881A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xmlns="" id="{6550F108-EEA4-4A2A-889E-9312F018757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xmlns="" id="{E1A1E3DE-A140-4756-A80B-2B1271810EB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xmlns="" id="{8DAA20B0-1B0A-470A-9764-2FFC03D921D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xmlns="" id="{BE63D91C-7611-4E4A-8C07-19F80CAA69E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xmlns="" id="{3EFF9419-0702-443F-80EC-BAEA4E27976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xmlns="" id="{DED45F36-D215-4ADD-897D-EEDF08551F3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xmlns="" id="{0E818B7D-4E88-4EC6-8436-7E21C1625B8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xmlns="" id="{F0EEABEF-4872-4518-A140-3F39B79CB93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xmlns="" id="{B1943FDD-FD8E-421F-9C96-7C227DC1C02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xmlns="" id="{D48D8945-5713-4CC4-9719-D371E77506E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xmlns="" id="{12E7CC52-32EA-42CF-BDC3-5401E5AF58B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xmlns="" id="{FC7D2B4D-3A83-4DDB-BE7D-E69A346214B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xmlns="" id="{9D9A6C5F-CC88-4B30-92F6-383840ECA4E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xmlns="" id="{CE616653-283A-4851-8F80-3AE35A21AEE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xmlns="" id="{F2AC0EA3-3CF0-433A-97BC-04FC181D855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xmlns="" id="{81580B4A-4281-4F05-8476-2DB5F74FE18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xmlns="" id="{E8F2F5CD-02C7-4414-B6EC-BDA9AF0EA84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xmlns="" id="{C64A2EEA-84C1-400A-BBE4-4D9E9A3AF7C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xmlns="" id="{757CA7F0-2547-4E24-BC88-EA2F1393C9E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xmlns="" id="{7AABC3DF-4B39-4564-A6B2-CBC770BBA02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xmlns="" id="{95B74B04-92BD-40D3-98D4-1926823135E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xmlns="" id="{848BEF08-56A2-4273-8A75-091B19A286F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xmlns="" id="{A57BD7CB-B11A-4E29-9670-D4CA83A24BE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xmlns="" id="{32D743F8-F0C0-45AE-B6BE-7F6DB9B63DD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xmlns="" id="{5FFB84DD-3D3F-4AD3-9F88-0D0235FBA1A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xmlns="" id="{80CE70B7-DFFC-45A3-8C10-BE111F897D9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xmlns="" id="{5F98FCB8-22EF-4E6F-9708-958CEBC7FEA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xmlns="" id="{6B4444DC-8342-47F7-9220-A9D623B61A6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xmlns="" id="{A468242C-6E66-4F35-B517-5414987CD60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>
                <a:extLst>
                  <a:ext uri="{FF2B5EF4-FFF2-40B4-BE49-F238E27FC236}">
                    <a16:creationId xmlns:a16="http://schemas.microsoft.com/office/drawing/2014/main" xmlns="" id="{355EEAA8-F1F7-44C0-9F4D-354670016A4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xmlns="" id="{ACFB739D-CA42-4AB9-B061-483A9F67DE6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xmlns="" id="{31C8FB8F-2792-4C71-8751-144860FFDE2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xmlns="" id="{4021B77B-B198-4070-8515-8DAD02D0222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xmlns="" id="{430E8381-DBCE-4E54-86ED-267D6749FE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xmlns="" id="{042F98D9-5B3B-4557-AE16-68E8D4BD8B4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xmlns="" id="{3F6F64A5-7D73-4A7C-AFC4-AE6A4EE1BF0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xmlns="" id="{D8051E1A-2222-41E5-8111-C04CD235922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>
                <a:extLst>
                  <a:ext uri="{FF2B5EF4-FFF2-40B4-BE49-F238E27FC236}">
                    <a16:creationId xmlns:a16="http://schemas.microsoft.com/office/drawing/2014/main" xmlns="" id="{291FA5C6-DA6B-40D7-AA0C-C7B01B7E1B4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xmlns="" id="{7BAB1DEA-CB27-433D-8872-CEF5637F6CF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xmlns="" id="{8CD95FBF-3382-4B10-A6B2-8E5D31A5EEA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xmlns="" id="{50BDB990-D7F8-41DD-A261-7489BEE9B19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xmlns="" id="{DF235570-7D39-4E19-A6F9-D5CDECA5718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xmlns="" id="{D89967CE-37C2-4865-9D4E-37DE4406B45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xmlns="" id="{572A1B42-6B46-46B6-94F7-66C2DEA7DF1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xmlns="" id="{BD984823-2502-4E9C-9F90-42B061E2168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xmlns="" id="{34905DB4-ADE9-41A8-B09A-C52755D91F6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xmlns="" id="{102E6002-013E-46A9-A180-B0ADF223072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xmlns="" id="{1C09EADE-70AC-4B06-A660-6558C722B49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xmlns="" id="{242198F8-B1DB-49DE-A158-34BC85055E3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xmlns="" id="{641A8DBD-F35E-4F7B-BFA7-8F0690C02CF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xmlns="" id="{80B62722-59F6-4E8F-B4DC-B1D2D2C69B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xmlns="" id="{2030C117-24E8-4FBD-8F4B-48596F3FF47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xmlns="" id="{0C4B1D74-0CE3-407B-A015-C3F2209D489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xmlns="" id="{568415A9-9F3E-4D51-B2DA-A09F2F9855C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xmlns="" id="{06480C98-A0EF-442D-9013-75031D39963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xmlns="" id="{0858ABE9-7494-489C-9EEA-93BF3E4B9CA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7BDD39E-886E-469E-A351-F59152571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96" r="1" b="5748"/>
          <a:stretch/>
        </p:blipFill>
        <p:spPr>
          <a:xfrm>
            <a:off x="-2334" y="10"/>
            <a:ext cx="5441859" cy="5654930"/>
          </a:xfrm>
          <a:custGeom>
            <a:avLst/>
            <a:gdLst>
              <a:gd name="connsiteX0" fmla="*/ 0 w 5067519"/>
              <a:gd name="connsiteY0" fmla="*/ 0 h 5265942"/>
              <a:gd name="connsiteX1" fmla="*/ 4097786 w 5067519"/>
              <a:gd name="connsiteY1" fmla="*/ 0 h 5265942"/>
              <a:gd name="connsiteX2" fmla="*/ 4176264 w 5067519"/>
              <a:gd name="connsiteY2" fmla="*/ 71326 h 5265942"/>
              <a:gd name="connsiteX3" fmla="*/ 5067519 w 5067519"/>
              <a:gd name="connsiteY3" fmla="*/ 2223006 h 5265942"/>
              <a:gd name="connsiteX4" fmla="*/ 2024583 w 5067519"/>
              <a:gd name="connsiteY4" fmla="*/ 5265942 h 5265942"/>
              <a:gd name="connsiteX5" fmla="*/ 145914 w 5067519"/>
              <a:gd name="connsiteY5" fmla="*/ 4616926 h 5265942"/>
              <a:gd name="connsiteX6" fmla="*/ 0 w 5067519"/>
              <a:gd name="connsiteY6" fmla="*/ 4489006 h 52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E1A0C8-7AD2-47AB-BA2C-25D6FF61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986" y="3617217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9020E5C-4D5C-430A-A166-06D8E9336917}"/>
              </a:ext>
            </a:extLst>
          </p:cNvPr>
          <p:cNvSpPr/>
          <p:nvPr/>
        </p:nvSpPr>
        <p:spPr>
          <a:xfrm>
            <a:off x="4053151" y="5136131"/>
            <a:ext cx="48261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Enduro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programmed by Larry Miller and released by Activision in 1983, is a racing game for the Atari 2600 that challenged players to race through day and night conditions as well as weather changes”</a:t>
            </a:r>
          </a:p>
        </p:txBody>
      </p:sp>
    </p:spTree>
    <p:extLst>
      <p:ext uri="{BB962C8B-B14F-4D97-AF65-F5344CB8AC3E}">
        <p14:creationId xmlns:p14="http://schemas.microsoft.com/office/powerpoint/2010/main" val="31937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5466BE-4AEB-4FB6-A2BB-C38A4A59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was it accomplished</a:t>
            </a:r>
          </a:p>
        </p:txBody>
      </p:sp>
      <p:pic>
        <p:nvPicPr>
          <p:cNvPr id="2050" name="Picture 2" descr="Schematic illustration of the convolutional neural network.">
            <a:extLst>
              <a:ext uri="{FF2B5EF4-FFF2-40B4-BE49-F238E27FC236}">
                <a16:creationId xmlns:a16="http://schemas.microsoft.com/office/drawing/2014/main" xmlns="" id="{BA5F15A2-7F7B-4467-B87D-8E6FBEE3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2" y="2065867"/>
            <a:ext cx="5521228" cy="31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92CD2A9B-AE9A-4135-9B80-46670635C564}"/>
                  </a:ext>
                </a:extLst>
              </p:cNvPr>
              <p:cNvSpPr txBox="1"/>
              <p:nvPr/>
            </p:nvSpPr>
            <p:spPr>
              <a:xfrm>
                <a:off x="2655852" y="6074698"/>
                <a:ext cx="6880295" cy="347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𝐦𝐚𝐱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1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+ … 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1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d>
                      </m:e>
                    </m:nary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2CD2A9B-AE9A-4135-9B80-46670635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852" y="6074698"/>
                <a:ext cx="6880295" cy="347403"/>
              </a:xfrm>
              <a:prstGeom prst="rect">
                <a:avLst/>
              </a:prstGeom>
              <a:blipFill>
                <a:blip r:embed="rId3"/>
                <a:stretch>
                  <a:fillRect l="-1684" t="-216071" b="-3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Down 11">
            <a:extLst>
              <a:ext uri="{FF2B5EF4-FFF2-40B4-BE49-F238E27FC236}">
                <a16:creationId xmlns:a16="http://schemas.microsoft.com/office/drawing/2014/main" xmlns="" id="{5101620F-15D4-4813-8087-4FB09016822B}"/>
              </a:ext>
            </a:extLst>
          </p:cNvPr>
          <p:cNvSpPr/>
          <p:nvPr/>
        </p:nvSpPr>
        <p:spPr>
          <a:xfrm rot="19740574">
            <a:off x="2765053" y="5367355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xmlns="" id="{2533D0A3-61E0-4BDA-B431-9C4832E72DCF}"/>
              </a:ext>
            </a:extLst>
          </p:cNvPr>
          <p:cNvSpPr/>
          <p:nvPr/>
        </p:nvSpPr>
        <p:spPr>
          <a:xfrm rot="19740574">
            <a:off x="4810017" y="5367355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9C925CF-09F8-415E-93F6-980ACCA5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486" y="2376826"/>
            <a:ext cx="2921322" cy="2233188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E75D5232-2370-4821-9310-7D624F1E7402}"/>
              </a:ext>
            </a:extLst>
          </p:cNvPr>
          <p:cNvSpPr/>
          <p:nvPr/>
        </p:nvSpPr>
        <p:spPr>
          <a:xfrm rot="12766144">
            <a:off x="8187438" y="5344880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xmlns="" id="{BE9C52B9-A577-4EE4-85DD-275D0C539991}"/>
              </a:ext>
            </a:extLst>
          </p:cNvPr>
          <p:cNvSpPr/>
          <p:nvPr/>
        </p:nvSpPr>
        <p:spPr>
          <a:xfrm rot="12766144">
            <a:off x="9527145" y="5370692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xmlns="" id="{847A5864-2FA0-4837-9502-337DFA3D6AE9}"/>
              </a:ext>
            </a:extLst>
          </p:cNvPr>
          <p:cNvSpPr/>
          <p:nvPr/>
        </p:nvSpPr>
        <p:spPr>
          <a:xfrm rot="5400000">
            <a:off x="6828914" y="2498352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xmlns="" id="{3B1B08C5-48A3-4F21-9704-00B5E7C1FDE9}"/>
              </a:ext>
            </a:extLst>
          </p:cNvPr>
          <p:cNvSpPr/>
          <p:nvPr/>
        </p:nvSpPr>
        <p:spPr>
          <a:xfrm rot="5400000">
            <a:off x="6826987" y="3762298"/>
            <a:ext cx="624689" cy="59735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8" r="-5" b="790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92" name="Group 10">
            <a:extLst>
              <a:ext uri="{FF2B5EF4-FFF2-40B4-BE49-F238E27FC236}">
                <a16:creationId xmlns:a16="http://schemas.microsoft.com/office/drawing/2014/main" xmlns="" id="{8C07AEC9-9EAB-4BFE-9E8B-0A88819AF0B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2" name="Freeform 98">
              <a:extLst>
                <a:ext uri="{FF2B5EF4-FFF2-40B4-BE49-F238E27FC236}">
                  <a16:creationId xmlns:a16="http://schemas.microsoft.com/office/drawing/2014/main" xmlns="" id="{F1282140-09D2-4C25-B13E-800140960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01DDE92A-A4E7-4CE8-AE27-5F761E304384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xmlns="" id="{3320B63E-D7BD-43AC-84C5-440D2577B59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xmlns="" id="{D1857C07-B4DF-4B6F-B782-859264D7D85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xmlns="" id="{DEF0D51B-B72F-4918-AAB1-A6BE4B82A79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xmlns="" id="{2E229AF8-7F20-4524-8FA2-E3E29BF211F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xmlns="" id="{5C87E978-EC26-4EA5-9DFE-B84C4C2B9CD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xmlns="" id="{C4115A8A-0175-495F-B7DA-C59F0D59917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xmlns="" id="{17B44B3D-D148-4FD7-B8CD-5FF3155CFBE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xmlns="" id="{053928E8-F407-44BF-9A91-041E649AFC6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xmlns="" id="{C61F5A62-82DB-4B66-BD14-C92BCF8D326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FCBCB962-7F30-4DBF-AB1F-C53DEACDC0E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48497F5B-65FB-4EE8-9FCF-FE0D49F3A19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xmlns="" id="{D8C46E6C-774F-4C36-927A-BAA7DEB7D29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xmlns="" id="{2531B587-919E-433D-B327-DB808F716C7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xmlns="" id="{DDCE57BD-EC34-4A76-B287-D23AC5FD4F4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xmlns="" id="{E9E7C9C6-C39D-4EB5-8AA8-2023FB7EE82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A3B78F45-3048-4595-8C48-D646E25E46C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xmlns="" id="{E8DD4AD3-998F-4837-A5CA-F02017A63F5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xmlns="" id="{C90882A5-BB39-4E31-BAF5-97EF47ED895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xmlns="" id="{26EC88EF-0939-4A86-A45F-BC8C2B26FC0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xmlns="" id="{849DD588-37E7-4B23-9ED6-F131F03B8A1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xmlns="" id="{14460794-AF86-4574-B424-D631823D3C2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xmlns="" id="{D6690C8A-042E-433D-B253-6F06AA69521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xmlns="" id="{14C5E5A5-DA67-4881-88C8-D75582BE116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xmlns="" id="{12E2B0F9-55EA-4641-9CE3-FCC51904324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xmlns="" id="{F34F27AA-CF8E-4932-9EC9-F14A918B94F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xmlns="" id="{FF8E811C-1786-4DEB-9E69-6DE9F58A346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xmlns="" id="{6F973AE6-1228-44C3-9539-A52C9B1D12A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xmlns="" id="{40D667F6-8D7D-428B-BF6F-A63BF5FBC13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xmlns="" id="{51493161-972F-4035-82D4-1CCC8A40A76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CBF5D3FF-5D5D-4416-B40B-11E70DC71B3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449344B8-784E-418E-A715-E46BE55B6C6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xmlns="" id="{56C1159D-CDB4-473C-A602-4C61F648B06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xmlns="" id="{67CEEC98-B022-4C88-9E3C-5423114E92F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xmlns="" id="{D0E777FD-A0D8-4ADD-9C76-2B0407F721B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66F04DA7-9CD2-4BC0-8DBE-3846A4A3CFA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F9780951-740D-4EF7-AA1A-49B29144178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EE9967E5-6E93-471F-A0CC-A672AE17FA4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EA1BCC38-1F57-4C90-B954-4B53F1E5C5D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xmlns="" id="{65CF7B5C-1BEC-4D5D-8B95-8633ECF4323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1ED04EA6-5508-427D-8D22-81C59266AD6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1B9004AD-3371-4FFC-A5A4-BE80CB57BE5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xmlns="" id="{0782535D-5285-44E5-B0C5-FC0BDC8E0FE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xmlns="" id="{6EC38B95-A7C9-403B-9F93-74C1A18BEC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xmlns="" id="{210C6357-BE69-4A3B-87BA-0181125931C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xmlns="" id="{CC41DA3D-A7F6-4FB5-9A14-9E93E449A79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xmlns="" id="{AD8DEF88-B68B-4C40-8729-91C1626B958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xmlns="" id="{5C9971C2-04A2-4FD6-98D0-B7073996A39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xmlns="" id="{62C046FF-0BD4-41DD-94DF-29CEE8F889D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xmlns="" id="{CEE25D21-6A38-45D8-B01C-E31EF664E5D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xmlns="" id="{F622EE14-7B3C-448B-A043-BC43658EC21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xmlns="" id="{5BEE20CD-3E74-4C3F-AA60-C563417D212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xmlns="" id="{BC4BDE27-36BB-412B-BC30-B29F24D4663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xmlns="" id="{A21127E0-675A-4618-9A07-FE8C1E62682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xmlns="" id="{2AAA0CF5-A5AD-4480-A771-6DC7CEFAE73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xmlns="" id="{D9445CFB-F018-4FD9-9326-F900B781B2E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xmlns="" id="{4B273038-DE20-491F-9939-BC0CD44053F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xmlns="" id="{A0D9CBA9-FF19-4776-AC11-BAE91D68E37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C3644A66-F98B-47AA-8254-41D0259C373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xmlns="" id="{5A71F829-705B-4DEF-8017-30AA98B2F90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xmlns="" id="{9ADB28A1-8EE2-4ACB-BD6A-613AE6B667E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xmlns="" id="{5B03F8C3-1989-4AF2-8B5A-E4F826CDC0E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xmlns="" id="{48911BCB-1DB5-47AB-81D0-8ECC55AD4AD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xmlns="" id="{7C953592-A4AB-4B66-B56C-E7E55375F04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xmlns="" id="{E06B32BB-10C9-47F7-942B-E68D388ACF7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xmlns="" id="{2A419952-02EB-45AF-844C-84FD5B3DEFA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765667A9-017B-4F63-B4C5-D34CE478FE0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xmlns="" id="{7C992FC9-E7E7-428D-B82E-439AAF7C532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xmlns="" id="{6608CED2-F16E-48F3-A14B-21D5E39FC31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xmlns="" id="{43D76777-7C4B-42B4-AED8-A5539FB167E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xmlns="" id="{1F42983A-E263-4138-BF3C-3BAC377B097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xmlns="" id="{BB7E20FA-2DE7-4277-87F8-1D82DB6406B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xmlns="" id="{0A715BAF-7C88-4BB5-B7AC-268F56E0D5C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xmlns="" id="{819D3BD0-A78B-47B1-A75E-F52EF605DE5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xmlns="" id="{0FF948B3-F575-4AC3-B5CB-61DD5FA7634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xmlns="" id="{A87C7265-9EC1-44BF-8C52-3AA87BD0967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xmlns="" id="{E04A47CC-202F-4AA2-AB3E-C54FE35A8BF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xmlns="" id="{92FC81F2-9316-46C1-A8D8-7DDA27F8AFE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xmlns="" id="{CBD9A078-5764-467B-9FC0-DFC64F676F1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27B2EBE5-458B-4D53-9B88-ED83CFF1A20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4" name="Freeform 17">
              <a:extLst>
                <a:ext uri="{FF2B5EF4-FFF2-40B4-BE49-F238E27FC236}">
                  <a16:creationId xmlns:a16="http://schemas.microsoft.com/office/drawing/2014/main" xmlns="" id="{4F3107B1-873C-4EFA-808F-2BA7686C89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xmlns="" id="{9C36E72E-D186-4E07-B0AC-CA9B880F9520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xmlns="" id="{820267E3-AB30-4642-A034-71F86FCF6EC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xmlns="" id="{EFD2D1EF-CFA4-4FBC-A160-9A6E66140D4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xmlns="" id="{C7EB9FF9-E1B5-435B-B204-2EB6EA1921F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xmlns="" id="{78BE4B63-95E8-4E3A-9039-4A6567F85AE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xmlns="" id="{71004DE9-B326-4AE0-A43A-06D38E085A0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xmlns="" id="{54894533-9533-42BB-B981-ECBC8136C76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xmlns="" id="{D0B2DBFC-7360-4F73-A8A3-FC6651233B5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xmlns="" id="{AAF954A4-4509-4E0B-8A7E-C5ED65BA9DC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xmlns="" id="{30DE8D61-F7C6-4611-9655-0556F2E8C10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xmlns="" id="{9AB6CBE5-E043-42BB-AFB8-4A4894C4B14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xmlns="" id="{2FEDDC7F-06BE-4638-AF08-9173232944F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xmlns="" id="{DACCD129-C3C4-4157-BEDE-7611E829EC0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xmlns="" id="{DF817751-8ED5-487E-9976-216EEE1311E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887B65EB-E838-4CF7-9F73-5B117BA2F85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C7218803-BDF0-4296-BD4D-2F6D341C571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C64C08D4-4A3C-4644-9A6B-A3E44F8C49A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xmlns="" id="{7448942A-BFE6-4A74-8AC2-D0A3D09D8E0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xmlns="" id="{5FE588F5-37CB-4EDE-90D5-20DE068E863C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xmlns="" id="{3E34BBD7-4CCF-4691-952A-C2E662DF8B2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xmlns="" id="{457B31F6-4799-4A8D-A7D8-261DCAE1C41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xmlns="" id="{00424E31-1D0B-4E13-9D73-4DC0DB7B834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xmlns="" id="{A4379BE6-2A1F-4CF3-971D-B23BF4AF863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xmlns="" id="{8EB3993A-1002-4C8D-8F50-CAEF0F18357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xmlns="" id="{01D2DBC3-0B30-4312-91E1-6FA2C187058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xmlns="" id="{696B6005-D67A-4006-844E-C561284F792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xmlns="" id="{4F119E0F-FB34-440B-8C52-AC64584F0E0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xmlns="" id="{2C8E579E-53EA-4DAB-BB89-49243AE851D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xmlns="" id="{5D603BD5-619E-44A4-BA18-61B4501FC25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xmlns="" id="{8743652E-C89F-4433-A122-83CA187F972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xmlns="" id="{3F45C8D9-C3D7-4DE6-A151-4FC02FD565B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xmlns="" id="{88F4DE1F-74D6-4B7E-A864-A7354F287FB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xmlns="" id="{B8EBD3EA-DB69-4954-88BD-1218B340EB1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xmlns="" id="{20F8B685-F78E-4261-B345-F5E4238CA92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xmlns="" id="{4F587EF1-D784-4D0C-85F1-84D9896205C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xmlns="" id="{EAFC9F26-DE9C-44ED-BFDA-B53D4373F55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xmlns="" id="{6C5C5B20-2957-4913-974F-6C643B14AC0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xmlns="" id="{4FF2B521-7E20-4B95-8B57-723DDEA0DFB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xmlns="" id="{B099D084-404A-48EA-8AA4-3DE23D0A70C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xmlns="" id="{BFBCBDE4-1CF7-47CF-A3AC-40A225657D92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xmlns="" id="{BB04CE69-D714-4B45-AA45-C18988347BF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xmlns="" id="{FACDC249-F5DC-498A-B86E-B98736F391B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xmlns="" id="{66F9CACB-3D25-4CD3-BACC-6CAF8C92372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xmlns="" id="{CE0A759E-B512-4C6B-A2AC-CB59E1068F0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xmlns="" id="{48FDDBB3-375D-438E-AB85-DEE34D6B469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xmlns="" id="{6571AE7B-9324-4652-BA2F-50550D60EDA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xmlns="" id="{AD8EC0F0-66AE-4542-B774-FE12EDC1645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xmlns="" id="{9FE28852-1AE5-4C7D-8A5A-FE72DA5321C6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xmlns="" id="{504E5358-618D-4DE9-85BF-84AFB4BEB15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xmlns="" id="{1286D725-FCF5-44D0-B5FF-4001A5A31C7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xmlns="" id="{9BD6607D-EE36-4270-BE75-B5D58808B7A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xmlns="" id="{47CB98F5-FB6F-4EA1-BE45-73A75DFC966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xmlns="" id="{6C48DEF1-B84B-4C6B-BC15-5C9CF3DAAF5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xmlns="" id="{81A1657A-7197-4559-8DAD-640280FF936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xmlns="" id="{F30DEEEE-6BC2-4F12-AC26-EA02BB27FA2A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xmlns="" id="{4F70A519-7171-4594-B492-974B23F18F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xmlns="" id="{390583A9-FCC7-474E-B10D-8F6DD7B74DA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xmlns="" id="{A04E1E01-2468-4ED6-932B-DFE74F18035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xmlns="" id="{45DE2855-EBF3-46B5-B5AB-37F33DAECD5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xmlns="" id="{AAB63BD3-DF06-4DC8-8B81-A4A09307318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xmlns="" id="{CA8FEC80-A785-4B83-A1F5-AA524E2D4FE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xmlns="" id="{E56E08B4-7863-4447-ADE5-AAC63C8EBD74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xmlns="" id="{A48D39C2-1010-4240-9865-B0EBD7E040B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xmlns="" id="{53FD354F-81D1-4345-8C40-E58D5C27B6D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xmlns="" id="{5A343148-BCCD-4618-8B23-EB728235BA3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xmlns="" id="{732D1A89-C062-4D40-A079-980BAD59123D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xmlns="" id="{1319DEE0-4918-468D-8B5A-A4759D5C843F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5BB6155A-8B2E-4CCD-B852-26927EF9EA30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xmlns="" id="{357B2E68-E4C5-47DD-988F-125E7C2F80A5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xmlns="" id="{A549DE4B-B602-48AF-AC61-05F694A3475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xmlns="" id="{5E8CA150-1FC4-4A4D-9DB2-1AA3A346699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xmlns="" id="{1BEB0DDA-B2FE-427A-A2F0-9FC06C33D09E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xmlns="" id="{63C95539-7E29-4577-ACE2-8642D81C72E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xmlns="" id="{2FF50C42-6433-4328-B5CA-389C28317ED8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xmlns="" id="{74A59028-6EE1-4E53-959E-067DF80BE7B1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xmlns="" id="{2C184BDD-4E87-4C6F-9249-7CA2121B7213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xmlns="" id="{60AE336B-F4C5-44E8-8E78-382683C04A17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xmlns="" id="{CDF74550-C0B6-4EDE-81AF-ABAE0AD23B2B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xmlns="" id="{CC7509FB-3C93-4ADB-B6BF-06A5025F2A29}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 descr="A screenshot of a cell phone&#10;&#10;Description generated with very high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2" r="3" b="16695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Preprocessing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1" y="2142067"/>
            <a:ext cx="614342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Greyscale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red, green, and blue values</a:t>
            </a:r>
          </a:p>
          <a:p>
            <a:pPr marL="1257300" lvl="2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the 3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dimension of the image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pixel is a representation of the density of the color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Expanding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resolution expanded to 100x100</a:t>
            </a:r>
          </a:p>
          <a:p>
            <a:pPr marL="342900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Contours</a:t>
            </a:r>
          </a:p>
          <a:p>
            <a:pPr marL="800100" lvl="1" indent="-34290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all extra noise from the image</a:t>
            </a:r>
          </a:p>
        </p:txBody>
      </p:sp>
    </p:spTree>
    <p:extLst>
      <p:ext uri="{BB962C8B-B14F-4D97-AF65-F5344CB8AC3E}">
        <p14:creationId xmlns:p14="http://schemas.microsoft.com/office/powerpoint/2010/main" val="138433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1BE7CB7-24DC-41D6-9BC1-CE53027283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 descr="A dog looking at the camera&#10;&#10;Description generated with very high confiden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594" y="643464"/>
            <a:ext cx="1032517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the computer sees</a:t>
            </a:r>
          </a:p>
        </p:txBody>
      </p:sp>
    </p:spTree>
    <p:extLst>
      <p:ext uri="{BB962C8B-B14F-4D97-AF65-F5344CB8AC3E}">
        <p14:creationId xmlns:p14="http://schemas.microsoft.com/office/powerpoint/2010/main" val="155472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break it down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1" y="1696535"/>
            <a:ext cx="486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The Convolutional Neural Network</a:t>
            </a:r>
          </a:p>
        </p:txBody>
      </p:sp>
      <p:pic>
        <p:nvPicPr>
          <p:cNvPr id="5" name="Picture 2" descr="Schematic illustration of the convolutional neural network.">
            <a:extLst>
              <a:ext uri="{FF2B5EF4-FFF2-40B4-BE49-F238E27FC236}">
                <a16:creationId xmlns:a16="http://schemas.microsoft.com/office/drawing/2014/main" xmlns="" id="{BA5F15A2-7F7B-4467-B87D-8E6FBEE3B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265" y="348623"/>
            <a:ext cx="5521228" cy="315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1896" y="2187012"/>
            <a:ext cx="4860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896" y="2326844"/>
            <a:ext cx="54743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What is a convolutional neural network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Layered network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Convolutions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Rectified linear unit (</a:t>
            </a:r>
            <a:r>
              <a:rPr lang="en-US" sz="2000" dirty="0" err="1">
                <a:latin typeface="Times New Roman" charset="0"/>
                <a:ea typeface="Times New Roman" charset="0"/>
                <a:cs typeface="Times New Roman" charset="0"/>
              </a:rPr>
              <a:t>ReLU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Algorithm capable of high accuracy image classification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Was inspired by biological processes within the visual cortex which emphasizes the connectivity between neurons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265" y="4401570"/>
            <a:ext cx="5521228" cy="19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Convolutions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22" y="227427"/>
            <a:ext cx="4333299" cy="3163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1" y="1875136"/>
            <a:ext cx="54743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Performs feature extraction while maintaining spatial relationships between the pixels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Classes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Number of times filters were applied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Filter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Feature detector used to produce the filter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Stride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The distance to travel between each computation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67679"/>
              </p:ext>
            </p:extLst>
          </p:nvPr>
        </p:nvGraphicFramePr>
        <p:xfrm>
          <a:off x="2096170" y="4923829"/>
          <a:ext cx="8128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Classes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Activation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Convolution-1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ReLU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Convolution-2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4x4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ReLU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Convolution-3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3x3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ReLU</a:t>
                      </a:r>
                      <a:endParaRPr lang="en-US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19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latin typeface="Times New Roman" charset="0"/>
                <a:ea typeface="Times New Roman" charset="0"/>
                <a:cs typeface="Times New Roman" charset="0"/>
              </a:rPr>
              <a:t>So what are some filter types</a:t>
            </a:r>
            <a:endParaRPr lang="en-US" sz="4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843333"/>
            <a:ext cx="1270000" cy="127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021" y="3099545"/>
            <a:ext cx="105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Identity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1826699"/>
            <a:ext cx="1270000" cy="127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13803" y="3113333"/>
            <a:ext cx="105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Edge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3847" y="1859967"/>
            <a:ext cx="1270000" cy="127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13067" y="3113333"/>
            <a:ext cx="105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Sharpen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446" y="1843333"/>
            <a:ext cx="1270000" cy="127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1446" y="3113333"/>
            <a:ext cx="127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Box Blur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1" y="3883516"/>
            <a:ext cx="1219200" cy="927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582" y="3883516"/>
            <a:ext cx="1778000" cy="927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9846" y="3883516"/>
            <a:ext cx="1778000" cy="927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5246" y="3883516"/>
            <a:ext cx="14224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667</TotalTime>
  <Words>667</Words>
  <Application>Microsoft Macintosh PowerPoint</Application>
  <PresentationFormat>Widescreen</PresentationFormat>
  <Paragraphs>149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Cambria Math</vt:lpstr>
      <vt:lpstr>Mangal</vt:lpstr>
      <vt:lpstr>MS PGothic</vt:lpstr>
      <vt:lpstr>Times New Roman</vt:lpstr>
      <vt:lpstr>Arial</vt:lpstr>
      <vt:lpstr>Celestial</vt:lpstr>
      <vt:lpstr>Building AN ARTIFICIALLY INTELLIGENT MACHINE</vt:lpstr>
      <vt:lpstr>WHY IS IT interesting?</vt:lpstr>
      <vt:lpstr>The Game</vt:lpstr>
      <vt:lpstr>How was it accomplished</vt:lpstr>
      <vt:lpstr>Image Preprocessing</vt:lpstr>
      <vt:lpstr>What the computer sees</vt:lpstr>
      <vt:lpstr>break it down</vt:lpstr>
      <vt:lpstr>Convolutions</vt:lpstr>
      <vt:lpstr>So what are some filter types</vt:lpstr>
      <vt:lpstr>Rectified Linear UNIT (ReLU)</vt:lpstr>
      <vt:lpstr>Classification</vt:lpstr>
      <vt:lpstr>Q-Learner</vt:lpstr>
      <vt:lpstr>RESULTS</vt:lpstr>
      <vt:lpstr>Difficulties</vt:lpstr>
      <vt:lpstr>What TO do differently</vt:lpstr>
      <vt:lpstr>Enhancements</vt:lpstr>
      <vt:lpstr>Conclusion and thanks</vt:lpstr>
      <vt:lpstr>SOURCES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ARTIFICIALLY INTELLIGENT MACHINE</dc:title>
  <dc:creator>Nathan Metze</dc:creator>
  <cp:lastModifiedBy>Nathan Metze</cp:lastModifiedBy>
  <cp:revision>50</cp:revision>
  <dcterms:created xsi:type="dcterms:W3CDTF">2017-11-08T21:47:46Z</dcterms:created>
  <dcterms:modified xsi:type="dcterms:W3CDTF">2017-11-14T22:59:13Z</dcterms:modified>
</cp:coreProperties>
</file>